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7" r:id="rId2"/>
    <p:sldId id="326" r:id="rId3"/>
    <p:sldId id="1094" r:id="rId4"/>
    <p:sldId id="408" r:id="rId5"/>
    <p:sldId id="579" r:id="rId6"/>
    <p:sldId id="560" r:id="rId7"/>
    <p:sldId id="561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6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u HUCULECI" initials="RH" lastIdx="1" clrIdx="0">
    <p:extLst>
      <p:ext uri="{19B8F6BF-5375-455C-9EA6-DF929625EA0E}">
        <p15:presenceInfo xmlns:p15="http://schemas.microsoft.com/office/powerpoint/2012/main" userId="S::radu_huculeci@escardio.net::c3abc9d7-d24d-4453-a0d9-0be74f90b4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022"/>
    <a:srgbClr val="D0D0D0"/>
    <a:srgbClr val="D3D3D3"/>
    <a:srgbClr val="E0E0E0"/>
    <a:srgbClr val="878787"/>
    <a:srgbClr val="F28C26"/>
    <a:srgbClr val="FFBF08"/>
    <a:srgbClr val="B62A79"/>
    <a:srgbClr val="F3BC00"/>
    <a:srgbClr val="D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46" autoAdjust="0"/>
    <p:restoredTop sz="93842" autoAdjust="0"/>
  </p:normalViewPr>
  <p:slideViewPr>
    <p:cSldViewPr showGuides="1">
      <p:cViewPr varScale="1">
        <p:scale>
          <a:sx n="72" d="100"/>
          <a:sy n="72" d="100"/>
        </p:scale>
        <p:origin x="532" y="48"/>
      </p:cViewPr>
      <p:guideLst>
        <p:guide orient="horz" pos="1620"/>
        <p:guide pos="2880"/>
        <p:guide pos="5524"/>
        <p:guide pos="2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13/10/2022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10/13/2022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C2774E4-5C64-4C62-984F-3967F8EB8213}"/>
              </a:ext>
            </a:extLst>
          </p:cNvPr>
          <p:cNvCxnSpPr>
            <a:cxnSpLocks/>
          </p:cNvCxnSpPr>
          <p:nvPr userDrawn="1"/>
        </p:nvCxnSpPr>
        <p:spPr>
          <a:xfrm>
            <a:off x="0" y="915566"/>
            <a:ext cx="9144000" cy="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88241F9B-0D2C-427A-A3BB-2BECB174CFED}"/>
              </a:ext>
            </a:extLst>
          </p:cNvPr>
          <p:cNvCxnSpPr>
            <a:cxnSpLocks/>
          </p:cNvCxnSpPr>
          <p:nvPr userDrawn="1"/>
        </p:nvCxnSpPr>
        <p:spPr>
          <a:xfrm>
            <a:off x="0" y="4155926"/>
            <a:ext cx="7020272" cy="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180363E9-1308-4C0E-BDA5-CF390AD35CAC}"/>
              </a:ext>
            </a:extLst>
          </p:cNvPr>
          <p:cNvCxnSpPr>
            <a:cxnSpLocks/>
          </p:cNvCxnSpPr>
          <p:nvPr userDrawn="1"/>
        </p:nvCxnSpPr>
        <p:spPr>
          <a:xfrm>
            <a:off x="971600" y="0"/>
            <a:ext cx="0" cy="514350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33F0FED1-B8F9-445B-959A-F64BB176898C}"/>
              </a:ext>
            </a:extLst>
          </p:cNvPr>
          <p:cNvSpPr/>
          <p:nvPr userDrawn="1"/>
        </p:nvSpPr>
        <p:spPr>
          <a:xfrm>
            <a:off x="899592" y="843558"/>
            <a:ext cx="144016" cy="144016"/>
          </a:xfrm>
          <a:prstGeom prst="ellipse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0F7C9BB3-3FAB-4AF6-A672-13B009C327B3}"/>
              </a:ext>
            </a:extLst>
          </p:cNvPr>
          <p:cNvSpPr/>
          <p:nvPr userDrawn="1"/>
        </p:nvSpPr>
        <p:spPr>
          <a:xfrm>
            <a:off x="899592" y="3579862"/>
            <a:ext cx="144016" cy="144016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953AD7C-105B-44C2-B8FA-6295064382B1}"/>
              </a:ext>
            </a:extLst>
          </p:cNvPr>
          <p:cNvSpPr/>
          <p:nvPr userDrawn="1"/>
        </p:nvSpPr>
        <p:spPr>
          <a:xfrm>
            <a:off x="899592" y="4083918"/>
            <a:ext cx="144016" cy="144016"/>
          </a:xfrm>
          <a:prstGeom prst="ellipse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B770CC4A-0144-496C-B843-8E6984A9BF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939902"/>
            <a:ext cx="1600892" cy="720080"/>
          </a:xfrm>
          <a:prstGeom prst="rect">
            <a:avLst/>
          </a:prstGeom>
        </p:spPr>
      </p:pic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9228" y="2571750"/>
            <a:ext cx="2930724" cy="865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C72245EA-CCDD-44D2-815D-356CD05756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9228" y="1203598"/>
            <a:ext cx="4010844" cy="12961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800">
                <a:solidFill>
                  <a:srgbClr val="AE1022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fr-FR" dirty="0"/>
              <a:t>Document Title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9227" y="3507855"/>
            <a:ext cx="2930724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rgbClr val="AE1022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6A01797-8D6C-4BBB-8B5F-CB24DB662E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9" y="339502"/>
            <a:ext cx="3527301" cy="7200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</a:t>
            </a:r>
            <a:br>
              <a:rPr lang="en-US" dirty="0"/>
            </a:br>
            <a:r>
              <a:rPr lang="en-US" dirty="0"/>
              <a:t>Of the headline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F734305-4997-41D6-B5C3-AD35E80BE4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7945" y="1635646"/>
            <a:ext cx="3024336" cy="22781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312"/>
              </a:spcBef>
              <a:buNone/>
              <a:defRPr sz="1300" b="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fr-FR" dirty="0"/>
              <a:t>Abusus enim multitudine </a:t>
            </a:r>
            <a:r>
              <a:rPr lang="fr-FR" dirty="0" err="1"/>
              <a:t>hominum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tranquillis</a:t>
            </a:r>
            <a:r>
              <a:rPr lang="fr-FR" dirty="0"/>
              <a:t> in rebus </a:t>
            </a:r>
            <a:r>
              <a:rPr lang="fr-FR" dirty="0" err="1"/>
              <a:t>diutius</a:t>
            </a:r>
            <a:r>
              <a:rPr lang="fr-FR" dirty="0"/>
              <a:t> </a:t>
            </a:r>
            <a:r>
              <a:rPr lang="fr-FR" dirty="0" err="1"/>
              <a:t>rexit</a:t>
            </a:r>
            <a:r>
              <a:rPr lang="fr-FR" dirty="0"/>
              <a:t>, ex </a:t>
            </a:r>
            <a:r>
              <a:rPr lang="fr-FR" dirty="0" err="1"/>
              <a:t>agrestibus</a:t>
            </a:r>
            <a:r>
              <a:rPr lang="fr-FR" dirty="0"/>
              <a:t> </a:t>
            </a:r>
            <a:r>
              <a:rPr lang="fr-FR" dirty="0" err="1"/>
              <a:t>habitaculis</a:t>
            </a:r>
            <a:r>
              <a:rPr lang="fr-FR" dirty="0"/>
              <a:t> </a:t>
            </a:r>
            <a:r>
              <a:rPr lang="fr-FR" dirty="0" err="1"/>
              <a:t>urbes</a:t>
            </a:r>
            <a:r>
              <a:rPr lang="fr-FR" dirty="0"/>
              <a:t> </a:t>
            </a:r>
            <a:r>
              <a:rPr lang="fr-FR" dirty="0" err="1"/>
              <a:t>construxit</a:t>
            </a:r>
            <a:r>
              <a:rPr lang="fr-FR" dirty="0"/>
              <a:t> </a:t>
            </a:r>
            <a:r>
              <a:rPr lang="fr-FR" dirty="0" err="1"/>
              <a:t>multis</a:t>
            </a:r>
            <a:r>
              <a:rPr lang="fr-FR" dirty="0"/>
              <a:t> </a:t>
            </a:r>
            <a:r>
              <a:rPr lang="fr-FR" dirty="0" err="1"/>
              <a:t>opibus</a:t>
            </a:r>
            <a:r>
              <a:rPr lang="fr-FR" dirty="0"/>
              <a:t> </a:t>
            </a:r>
            <a:r>
              <a:rPr lang="fr-FR" dirty="0" err="1"/>
              <a:t>firmas</a:t>
            </a:r>
            <a:r>
              <a:rPr lang="fr-FR" dirty="0"/>
              <a:t> et </a:t>
            </a:r>
            <a:r>
              <a:rPr lang="fr-FR" dirty="0" err="1"/>
              <a:t>viribus</a:t>
            </a:r>
            <a:r>
              <a:rPr lang="fr-FR" dirty="0"/>
              <a:t>, </a:t>
            </a:r>
            <a:r>
              <a:rPr lang="fr-FR" dirty="0" err="1"/>
              <a:t>quarum</a:t>
            </a:r>
            <a:r>
              <a:rPr lang="fr-FR" dirty="0"/>
              <a:t> ad </a:t>
            </a:r>
            <a:r>
              <a:rPr lang="fr-FR" dirty="0" err="1"/>
              <a:t>praesens</a:t>
            </a:r>
            <a:r>
              <a:rPr lang="fr-FR" dirty="0"/>
              <a:t> </a:t>
            </a:r>
            <a:r>
              <a:rPr lang="fr-FR" dirty="0" err="1"/>
              <a:t>pleraeque</a:t>
            </a:r>
            <a:r>
              <a:rPr lang="fr-FR" dirty="0"/>
              <a:t> </a:t>
            </a:r>
            <a:r>
              <a:rPr lang="fr-FR" dirty="0" err="1"/>
              <a:t>licet</a:t>
            </a:r>
            <a:r>
              <a:rPr lang="fr-FR" dirty="0"/>
              <a:t> </a:t>
            </a:r>
            <a:r>
              <a:rPr lang="fr-FR" dirty="0" err="1"/>
              <a:t>Graecis</a:t>
            </a:r>
            <a:r>
              <a:rPr lang="fr-FR" dirty="0"/>
              <a:t> </a:t>
            </a:r>
            <a:r>
              <a:rPr lang="fr-FR" dirty="0" err="1"/>
              <a:t>nominibus</a:t>
            </a:r>
            <a:r>
              <a:rPr lang="fr-FR" dirty="0"/>
              <a:t> </a:t>
            </a:r>
            <a:r>
              <a:rPr lang="fr-FR" dirty="0" err="1"/>
              <a:t>appellentur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isdem</a:t>
            </a:r>
            <a:r>
              <a:rPr lang="fr-FR" dirty="0"/>
              <a:t> ad </a:t>
            </a:r>
            <a:r>
              <a:rPr lang="fr-FR" dirty="0" err="1"/>
              <a:t>arbitrium</a:t>
            </a:r>
            <a:r>
              <a:rPr lang="fr-FR" dirty="0"/>
              <a:t> </a:t>
            </a:r>
            <a:r>
              <a:rPr lang="fr-FR" dirty="0" err="1"/>
              <a:t>inposita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conditoris</a:t>
            </a:r>
            <a:r>
              <a:rPr lang="fr-FR" dirty="0"/>
              <a:t>, </a:t>
            </a:r>
            <a:r>
              <a:rPr lang="fr-FR" dirty="0" err="1"/>
              <a:t>primigenia</a:t>
            </a:r>
            <a:r>
              <a:rPr lang="fr-FR" dirty="0"/>
              <a:t> </a:t>
            </a:r>
            <a:r>
              <a:rPr lang="fr-FR" dirty="0" err="1"/>
              <a:t>tamen</a:t>
            </a:r>
            <a:r>
              <a:rPr lang="fr-FR" dirty="0"/>
              <a:t> nomina non </a:t>
            </a:r>
            <a:r>
              <a:rPr lang="fr-FR" dirty="0" err="1"/>
              <a:t>amittunt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eis</a:t>
            </a:r>
            <a:endParaRPr lang="fr-FR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2527C28F-4A99-4774-A672-5D1B9EEC6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7945" y="1347614"/>
            <a:ext cx="3024336" cy="2880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312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fr-FR" dirty="0"/>
              <a:t>Subtitle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EFADFAF9-AE6E-498A-A329-A501546781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5" y="1347614"/>
            <a:ext cx="3844925" cy="256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4C4DCEFD-DF8E-49D5-AC57-A796E5A217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9" y="339502"/>
            <a:ext cx="3527301" cy="7200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</a:t>
            </a:r>
            <a:br>
              <a:rPr lang="en-US" dirty="0"/>
            </a:br>
            <a:r>
              <a:rPr lang="en-US" dirty="0"/>
              <a:t>Of the headline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1445E308-E33D-4DD7-B528-7AAEF390C5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1995686"/>
            <a:ext cx="1872208" cy="22781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312"/>
              </a:spcBef>
              <a:buNone/>
              <a:defRPr sz="1300" b="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fr-FR" dirty="0"/>
              <a:t>Abusus enim multitudine </a:t>
            </a:r>
            <a:r>
              <a:rPr lang="fr-FR" dirty="0" err="1"/>
              <a:t>hominum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tranquillis</a:t>
            </a:r>
            <a:r>
              <a:rPr lang="fr-FR" dirty="0"/>
              <a:t> in rebus </a:t>
            </a:r>
            <a:r>
              <a:rPr lang="fr-FR" dirty="0" err="1"/>
              <a:t>diutius</a:t>
            </a:r>
            <a:r>
              <a:rPr lang="fr-FR" dirty="0"/>
              <a:t> </a:t>
            </a:r>
            <a:r>
              <a:rPr lang="fr-FR" dirty="0" err="1"/>
              <a:t>rexit</a:t>
            </a:r>
            <a:r>
              <a:rPr lang="fr-FR" dirty="0"/>
              <a:t>, ex </a:t>
            </a:r>
            <a:r>
              <a:rPr lang="fr-FR" dirty="0" err="1"/>
              <a:t>agrestibus</a:t>
            </a:r>
            <a:r>
              <a:rPr lang="fr-FR" dirty="0"/>
              <a:t> </a:t>
            </a:r>
            <a:r>
              <a:rPr lang="fr-FR" dirty="0" err="1"/>
              <a:t>habitaculis</a:t>
            </a:r>
            <a:r>
              <a:rPr lang="fr-FR" dirty="0"/>
              <a:t> </a:t>
            </a:r>
            <a:r>
              <a:rPr lang="fr-FR" dirty="0" err="1"/>
              <a:t>urbes</a:t>
            </a:r>
            <a:r>
              <a:rPr lang="fr-FR" dirty="0"/>
              <a:t> </a:t>
            </a:r>
            <a:r>
              <a:rPr lang="fr-FR" dirty="0" err="1"/>
              <a:t>construxit</a:t>
            </a:r>
            <a:r>
              <a:rPr lang="fr-FR" dirty="0"/>
              <a:t> </a:t>
            </a:r>
            <a:r>
              <a:rPr lang="fr-FR" dirty="0" err="1"/>
              <a:t>multis</a:t>
            </a:r>
            <a:r>
              <a:rPr lang="fr-FR" dirty="0"/>
              <a:t> </a:t>
            </a:r>
            <a:r>
              <a:rPr lang="fr-FR" dirty="0" err="1"/>
              <a:t>opibus</a:t>
            </a:r>
            <a:r>
              <a:rPr lang="fr-FR" dirty="0"/>
              <a:t> </a:t>
            </a:r>
            <a:r>
              <a:rPr lang="fr-FR" dirty="0" err="1"/>
              <a:t>firmas</a:t>
            </a:r>
            <a:endParaRPr lang="fr-FR" dirty="0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3838AEB7-814F-4501-B3B0-295E086483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9592" y="1707654"/>
            <a:ext cx="1872208" cy="2880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312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fr-FR" dirty="0"/>
              <a:t>Subtitle</a:t>
            </a: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DF18E9B8-1D26-4B26-97FC-0474D1DFA80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347864" y="1131590"/>
            <a:ext cx="3456384" cy="3142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13120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88A8CDE-DB91-41CF-8FE6-6728257111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619" y="1445692"/>
            <a:ext cx="2699210" cy="3339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Main subtitle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D606C188-8B0F-413B-A845-2FC2D28247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5498" y="1783870"/>
            <a:ext cx="2699210" cy="230004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b="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246062" indent="0">
              <a:lnSpc>
                <a:spcPts val="150"/>
              </a:lnSpc>
              <a:buNone/>
              <a:defRPr sz="900">
                <a:solidFill>
                  <a:srgbClr val="AE1022"/>
                </a:solidFill>
                <a:latin typeface="+mj-lt"/>
              </a:defRPr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 title 1</a:t>
            </a:r>
          </a:p>
          <a:p>
            <a:pPr marL="285750" marR="0" lvl="0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Sub title 1</a:t>
            </a:r>
          </a:p>
          <a:p>
            <a:pPr marL="285750" marR="0" lvl="0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Sub title 1</a:t>
            </a:r>
          </a:p>
          <a:p>
            <a:pPr marL="531812" marR="0" lvl="2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Links</a:t>
            </a:r>
          </a:p>
          <a:p>
            <a:pPr marL="531812" marR="0" lvl="2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Links</a:t>
            </a:r>
          </a:p>
          <a:p>
            <a:pPr marL="531812" marR="0" lvl="2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Links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A920D5C-621F-4AA3-9973-F64124C5BC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06780" y="1087066"/>
            <a:ext cx="2752527" cy="21602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Main Font content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9930FB7-9F65-4686-A055-59779F7103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6780" y="1388842"/>
            <a:ext cx="2752527" cy="106910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312"/>
              </a:spcBef>
              <a:buNone/>
              <a:defRPr sz="1300" b="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 err="1"/>
              <a:t>Abusus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multitudine</a:t>
            </a:r>
            <a:r>
              <a:rPr lang="en-US" dirty="0"/>
              <a:t> </a:t>
            </a:r>
            <a:r>
              <a:rPr lang="en-US" dirty="0" err="1"/>
              <a:t>hominum</a:t>
            </a:r>
            <a:r>
              <a:rPr lang="en-US" dirty="0"/>
              <a:t>,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tranquillis</a:t>
            </a:r>
            <a:r>
              <a:rPr lang="en-US" dirty="0"/>
              <a:t> in rebus </a:t>
            </a:r>
            <a:r>
              <a:rPr lang="en-US" dirty="0" err="1"/>
              <a:t>diutius</a:t>
            </a:r>
            <a:r>
              <a:rPr lang="en-US" dirty="0"/>
              <a:t> </a:t>
            </a:r>
            <a:r>
              <a:rPr lang="en-US" dirty="0" err="1"/>
              <a:t>rexit</a:t>
            </a:r>
            <a:r>
              <a:rPr lang="en-US" dirty="0"/>
              <a:t>, ex </a:t>
            </a:r>
            <a:r>
              <a:rPr lang="en-US" dirty="0" err="1"/>
              <a:t>agrestibus</a:t>
            </a:r>
            <a:r>
              <a:rPr lang="en-US" dirty="0"/>
              <a:t> </a:t>
            </a:r>
            <a:r>
              <a:rPr lang="en-US" dirty="0" err="1"/>
              <a:t>habitaculis</a:t>
            </a:r>
            <a:r>
              <a:rPr lang="en-US" dirty="0"/>
              <a:t> </a:t>
            </a:r>
            <a:r>
              <a:rPr lang="en-US" dirty="0" err="1"/>
              <a:t>urbes</a:t>
            </a:r>
            <a:r>
              <a:rPr lang="en-US" dirty="0"/>
              <a:t> </a:t>
            </a:r>
            <a:r>
              <a:rPr lang="en-US" dirty="0" err="1"/>
              <a:t>construxit</a:t>
            </a:r>
            <a:r>
              <a:rPr lang="en-US" dirty="0"/>
              <a:t> multis </a:t>
            </a:r>
            <a:r>
              <a:rPr lang="en-US" dirty="0" err="1"/>
              <a:t>opibus</a:t>
            </a:r>
            <a:r>
              <a:rPr lang="en-US" dirty="0"/>
              <a:t> </a:t>
            </a:r>
            <a:r>
              <a:rPr lang="en-US" dirty="0" err="1"/>
              <a:t>firmas</a:t>
            </a:r>
            <a:r>
              <a:rPr lang="en-US" dirty="0"/>
              <a:t> et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3541AA8C-75F6-4388-A56B-54180CA5CE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6780" y="2543698"/>
            <a:ext cx="2752527" cy="21602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Small Font content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85647024-A663-4BF6-AF91-87A071AC31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06780" y="2845474"/>
            <a:ext cx="2752527" cy="12384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312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 err="1"/>
              <a:t>Abusus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multitudine</a:t>
            </a:r>
            <a:r>
              <a:rPr lang="en-US" dirty="0"/>
              <a:t> </a:t>
            </a:r>
            <a:r>
              <a:rPr lang="en-US" dirty="0" err="1"/>
              <a:t>hominum</a:t>
            </a:r>
            <a:r>
              <a:rPr lang="en-US" dirty="0"/>
              <a:t>,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tranquillis</a:t>
            </a:r>
            <a:r>
              <a:rPr lang="en-US" dirty="0"/>
              <a:t> in rebus </a:t>
            </a:r>
            <a:r>
              <a:rPr lang="en-US" dirty="0" err="1"/>
              <a:t>diutius</a:t>
            </a:r>
            <a:r>
              <a:rPr lang="en-US" dirty="0"/>
              <a:t> </a:t>
            </a:r>
            <a:r>
              <a:rPr lang="en-US" dirty="0" err="1"/>
              <a:t>rexit</a:t>
            </a:r>
            <a:r>
              <a:rPr lang="en-US" dirty="0"/>
              <a:t>, ex </a:t>
            </a:r>
            <a:r>
              <a:rPr lang="en-US" dirty="0" err="1"/>
              <a:t>agrestibus</a:t>
            </a:r>
            <a:r>
              <a:rPr lang="en-US" dirty="0"/>
              <a:t> </a:t>
            </a:r>
            <a:r>
              <a:rPr lang="en-US" dirty="0" err="1"/>
              <a:t>habitaculis</a:t>
            </a:r>
            <a:r>
              <a:rPr lang="en-US" dirty="0"/>
              <a:t> </a:t>
            </a:r>
            <a:r>
              <a:rPr lang="en-US" dirty="0" err="1"/>
              <a:t>urbes</a:t>
            </a:r>
            <a:r>
              <a:rPr lang="en-US" dirty="0"/>
              <a:t> </a:t>
            </a:r>
            <a:r>
              <a:rPr lang="en-US" dirty="0" err="1"/>
              <a:t>construxit</a:t>
            </a:r>
            <a:r>
              <a:rPr lang="en-US" dirty="0"/>
              <a:t> multis </a:t>
            </a:r>
            <a:r>
              <a:rPr lang="en-US" dirty="0" err="1"/>
              <a:t>opibus</a:t>
            </a:r>
            <a:r>
              <a:rPr lang="en-US" dirty="0"/>
              <a:t> </a:t>
            </a:r>
            <a:r>
              <a:rPr lang="en-US" dirty="0" err="1"/>
              <a:t>firmas</a:t>
            </a:r>
            <a:r>
              <a:rPr lang="en-US" dirty="0"/>
              <a:t> et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819B75E-0D8D-45F7-A870-1BB4A966AD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9" y="339502"/>
            <a:ext cx="3527301" cy="7200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</a:t>
            </a:r>
            <a:br>
              <a:rPr lang="en-US" dirty="0"/>
            </a:br>
            <a:r>
              <a:rPr lang="en-US" dirty="0"/>
              <a:t>Of the headline</a:t>
            </a:r>
          </a:p>
        </p:txBody>
      </p:sp>
    </p:spTree>
    <p:extLst>
      <p:ext uri="{BB962C8B-B14F-4D97-AF65-F5344CB8AC3E}">
        <p14:creationId xmlns:p14="http://schemas.microsoft.com/office/powerpoint/2010/main" val="286686692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3672B2D3-DBE6-4530-9208-F7BDEB9D6F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9" y="339502"/>
            <a:ext cx="3527301" cy="7200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</a:t>
            </a:r>
            <a:br>
              <a:rPr lang="en-US" dirty="0"/>
            </a:br>
            <a:r>
              <a:rPr lang="en-US" dirty="0"/>
              <a:t>Of the headline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49672AB-138D-43EB-AECE-9FAA6E62B1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6750" y="1347614"/>
            <a:ext cx="2160588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27" name="Espace réservé pour une image  2">
            <a:extLst>
              <a:ext uri="{FF2B5EF4-FFF2-40B4-BE49-F238E27FC236}">
                <a16:creationId xmlns:a16="http://schemas.microsoft.com/office/drawing/2014/main" id="{FC9AD440-31A5-414B-9B24-FCF59855D3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3362" y="1347614"/>
            <a:ext cx="2160588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28" name="Espace réservé pour une image  2">
            <a:extLst>
              <a:ext uri="{FF2B5EF4-FFF2-40B4-BE49-F238E27FC236}">
                <a16:creationId xmlns:a16="http://schemas.microsoft.com/office/drawing/2014/main" id="{D5C372A6-16A0-492A-8A26-10B3345440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9382" y="1347614"/>
            <a:ext cx="2160588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D66A4CAD-6588-4968-B1C2-009E9532E7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337" y="3003798"/>
            <a:ext cx="2232001" cy="21602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Small Font content</a:t>
            </a:r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3FCD4FF4-E5B2-4B6E-85F0-05DA212376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37" y="3287158"/>
            <a:ext cx="2232001" cy="73438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312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 err="1"/>
              <a:t>Viribus</a:t>
            </a:r>
            <a:r>
              <a:rPr lang="en-US" dirty="0"/>
              <a:t>, </a:t>
            </a:r>
            <a:r>
              <a:rPr lang="en-US" dirty="0" err="1"/>
              <a:t>quarum</a:t>
            </a:r>
            <a:r>
              <a:rPr lang="en-US" dirty="0"/>
              <a:t> ad </a:t>
            </a:r>
            <a:r>
              <a:rPr lang="en-US" dirty="0" err="1"/>
              <a:t>praesens</a:t>
            </a:r>
            <a:r>
              <a:rPr lang="en-US" dirty="0"/>
              <a:t> </a:t>
            </a:r>
            <a:r>
              <a:rPr lang="en-US" dirty="0" err="1"/>
              <a:t>pleraeque</a:t>
            </a:r>
            <a:r>
              <a:rPr lang="en-US" dirty="0"/>
              <a:t> licet </a:t>
            </a:r>
            <a:r>
              <a:rPr lang="en-US" dirty="0" err="1"/>
              <a:t>Graecis</a:t>
            </a:r>
            <a:r>
              <a:rPr lang="en-US" dirty="0"/>
              <a:t> </a:t>
            </a:r>
            <a:r>
              <a:rPr lang="en-US" dirty="0" err="1"/>
              <a:t>nominibus</a:t>
            </a:r>
            <a:r>
              <a:rPr lang="en-US" dirty="0"/>
              <a:t> </a:t>
            </a:r>
            <a:r>
              <a:rPr lang="en-US" dirty="0" err="1"/>
              <a:t>appellentur</a:t>
            </a:r>
            <a:r>
              <a:rPr lang="en-US" dirty="0"/>
              <a:t>,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isdem</a:t>
            </a:r>
            <a:r>
              <a:rPr lang="en-US" dirty="0"/>
              <a:t> ad </a:t>
            </a:r>
            <a:r>
              <a:rPr lang="en-US" dirty="0" err="1"/>
              <a:t>arbitrium</a:t>
            </a:r>
            <a:r>
              <a:rPr lang="en-US" dirty="0"/>
              <a:t> </a:t>
            </a:r>
            <a:r>
              <a:rPr lang="en-US" dirty="0" err="1"/>
              <a:t>inposita</a:t>
            </a:r>
            <a:r>
              <a:rPr lang="en-US" dirty="0"/>
              <a:t>.</a:t>
            </a:r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D11A447F-7CE2-4175-8736-01654452A1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1753" y="2997865"/>
            <a:ext cx="2232001" cy="21602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Small Font content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C69D047D-E02A-4E22-AFCE-945B15C4B7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21753" y="3281225"/>
            <a:ext cx="2232001" cy="73438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312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 err="1"/>
              <a:t>Viribus</a:t>
            </a:r>
            <a:r>
              <a:rPr lang="en-US" dirty="0"/>
              <a:t>, </a:t>
            </a:r>
            <a:r>
              <a:rPr lang="en-US" dirty="0" err="1"/>
              <a:t>quarum</a:t>
            </a:r>
            <a:r>
              <a:rPr lang="en-US" dirty="0"/>
              <a:t> ad </a:t>
            </a:r>
            <a:r>
              <a:rPr lang="en-US" dirty="0" err="1"/>
              <a:t>praesens</a:t>
            </a:r>
            <a:r>
              <a:rPr lang="en-US" dirty="0"/>
              <a:t> </a:t>
            </a:r>
            <a:r>
              <a:rPr lang="en-US" dirty="0" err="1"/>
              <a:t>pleraeque</a:t>
            </a:r>
            <a:r>
              <a:rPr lang="en-US" dirty="0"/>
              <a:t> licet </a:t>
            </a:r>
            <a:r>
              <a:rPr lang="en-US" dirty="0" err="1"/>
              <a:t>Graecis</a:t>
            </a:r>
            <a:r>
              <a:rPr lang="en-US" dirty="0"/>
              <a:t> </a:t>
            </a:r>
            <a:r>
              <a:rPr lang="en-US" dirty="0" err="1"/>
              <a:t>nominibus</a:t>
            </a:r>
            <a:r>
              <a:rPr lang="en-US" dirty="0"/>
              <a:t> </a:t>
            </a:r>
            <a:r>
              <a:rPr lang="en-US" dirty="0" err="1"/>
              <a:t>appellentur</a:t>
            </a:r>
            <a:r>
              <a:rPr lang="en-US" dirty="0"/>
              <a:t>,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isdem</a:t>
            </a:r>
            <a:r>
              <a:rPr lang="en-US" dirty="0"/>
              <a:t> ad </a:t>
            </a:r>
            <a:r>
              <a:rPr lang="en-US" dirty="0" err="1"/>
              <a:t>arbitrium</a:t>
            </a:r>
            <a:r>
              <a:rPr lang="en-US" dirty="0"/>
              <a:t> </a:t>
            </a:r>
            <a:r>
              <a:rPr lang="en-US" dirty="0" err="1"/>
              <a:t>inposita</a:t>
            </a:r>
            <a:r>
              <a:rPr lang="en-US" dirty="0"/>
              <a:t>.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0D2A001-2098-434C-A5C2-51B07DA9FA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382" y="2986010"/>
            <a:ext cx="2232001" cy="21602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Small Font content</a:t>
            </a:r>
          </a:p>
        </p:txBody>
      </p:sp>
      <p:sp>
        <p:nvSpPr>
          <p:cNvPr id="34" name="Espace réservé du texte 5">
            <a:extLst>
              <a:ext uri="{FF2B5EF4-FFF2-40B4-BE49-F238E27FC236}">
                <a16:creationId xmlns:a16="http://schemas.microsoft.com/office/drawing/2014/main" id="{512AE462-CB21-43E2-A6AE-3885DC738B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19382" y="3269369"/>
            <a:ext cx="2232001" cy="7462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312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 err="1"/>
              <a:t>Viribus</a:t>
            </a:r>
            <a:r>
              <a:rPr lang="en-US" dirty="0"/>
              <a:t>, </a:t>
            </a:r>
            <a:r>
              <a:rPr lang="en-US" dirty="0" err="1"/>
              <a:t>quarum</a:t>
            </a:r>
            <a:r>
              <a:rPr lang="en-US" dirty="0"/>
              <a:t> ad </a:t>
            </a:r>
            <a:r>
              <a:rPr lang="en-US" dirty="0" err="1"/>
              <a:t>praesens</a:t>
            </a:r>
            <a:r>
              <a:rPr lang="en-US" dirty="0"/>
              <a:t> </a:t>
            </a:r>
            <a:r>
              <a:rPr lang="en-US" dirty="0" err="1"/>
              <a:t>pleraeque</a:t>
            </a:r>
            <a:r>
              <a:rPr lang="en-US" dirty="0"/>
              <a:t> licet </a:t>
            </a:r>
            <a:r>
              <a:rPr lang="en-US" dirty="0" err="1"/>
              <a:t>Graecis</a:t>
            </a:r>
            <a:r>
              <a:rPr lang="en-US" dirty="0"/>
              <a:t> </a:t>
            </a:r>
            <a:r>
              <a:rPr lang="en-US" dirty="0" err="1"/>
              <a:t>nominibus</a:t>
            </a:r>
            <a:r>
              <a:rPr lang="en-US" dirty="0"/>
              <a:t> </a:t>
            </a:r>
            <a:r>
              <a:rPr lang="en-US" dirty="0" err="1"/>
              <a:t>appellentur</a:t>
            </a:r>
            <a:r>
              <a:rPr lang="en-US" dirty="0"/>
              <a:t>,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isdem</a:t>
            </a:r>
            <a:r>
              <a:rPr lang="en-US" dirty="0"/>
              <a:t> ad </a:t>
            </a:r>
            <a:r>
              <a:rPr lang="en-US" dirty="0" err="1"/>
              <a:t>arbitrium</a:t>
            </a:r>
            <a:r>
              <a:rPr lang="en-US" dirty="0"/>
              <a:t> </a:t>
            </a:r>
            <a:r>
              <a:rPr lang="en-US" dirty="0" err="1"/>
              <a:t>inposita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62261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1" y="234000"/>
            <a:ext cx="8263229" cy="5941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201501"/>
            <a:ext cx="8253642" cy="31325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8723" y="4716000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GB"/>
              <a:t>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3950" y="17345"/>
            <a:ext cx="498475" cy="273844"/>
          </a:xfrm>
          <a:prstGeom prst="rect">
            <a:avLst/>
          </a:prstGeom>
        </p:spPr>
        <p:txBody>
          <a:bodyPr/>
          <a:lstStyle/>
          <a:p>
            <a:fld id="{9B053499-6FEA-47F6-B45F-E78ED2B25251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géné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551FB21A-0E6D-4C3A-92F2-1A4C404F79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9" y="339502"/>
            <a:ext cx="3527301" cy="7200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</a:t>
            </a:r>
            <a:br>
              <a:rPr lang="en-US" dirty="0"/>
            </a:br>
            <a:r>
              <a:rPr lang="en-US" dirty="0"/>
              <a:t>Of the headline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861B12CF-C574-4831-92D6-4B1240FED72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23850" y="1203325"/>
            <a:ext cx="7776542" cy="3097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266700" indent="0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 marL="531812" indent="0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 marL="809625" indent="0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4pPr>
            <a:lvl5pPr marL="1076325" indent="0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ajouter le type de contenu souhaité</a:t>
            </a:r>
          </a:p>
        </p:txBody>
      </p:sp>
    </p:spTree>
    <p:extLst>
      <p:ext uri="{BB962C8B-B14F-4D97-AF65-F5344CB8AC3E}">
        <p14:creationId xmlns:p14="http://schemas.microsoft.com/office/powerpoint/2010/main" val="212297367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C4A9C7A-5BA6-4888-A621-AF6B8C0AA0DF}"/>
              </a:ext>
            </a:extLst>
          </p:cNvPr>
          <p:cNvCxnSpPr>
            <a:cxnSpLocks/>
          </p:cNvCxnSpPr>
          <p:nvPr/>
        </p:nvCxnSpPr>
        <p:spPr>
          <a:xfrm>
            <a:off x="501428" y="4656658"/>
            <a:ext cx="8642572" cy="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D39A238-24AB-44F3-8FE5-EF47858B4208}"/>
              </a:ext>
            </a:extLst>
          </p:cNvPr>
          <p:cNvCxnSpPr>
            <a:cxnSpLocks/>
          </p:cNvCxnSpPr>
          <p:nvPr/>
        </p:nvCxnSpPr>
        <p:spPr>
          <a:xfrm>
            <a:off x="8460432" y="1059582"/>
            <a:ext cx="0" cy="3597076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7B9BA642-5DFD-4309-B654-8A0A43C967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7494"/>
            <a:ext cx="1324433" cy="595729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A040033-896C-4E78-8EDE-BBF09671494D}"/>
              </a:ext>
            </a:extLst>
          </p:cNvPr>
          <p:cNvCxnSpPr>
            <a:cxnSpLocks/>
          </p:cNvCxnSpPr>
          <p:nvPr/>
        </p:nvCxnSpPr>
        <p:spPr>
          <a:xfrm>
            <a:off x="501428" y="4659982"/>
            <a:ext cx="0" cy="483518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6FA7AD36-36F4-4B05-B569-FF77480FB16F}"/>
              </a:ext>
            </a:extLst>
          </p:cNvPr>
          <p:cNvSpPr/>
          <p:nvPr/>
        </p:nvSpPr>
        <p:spPr>
          <a:xfrm>
            <a:off x="395536" y="4551970"/>
            <a:ext cx="216024" cy="216024"/>
          </a:xfrm>
          <a:prstGeom prst="ellipse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9103FAE-72E1-4BCF-93BD-189E9C5D00C2}"/>
              </a:ext>
            </a:extLst>
          </p:cNvPr>
          <p:cNvSpPr/>
          <p:nvPr/>
        </p:nvSpPr>
        <p:spPr>
          <a:xfrm>
            <a:off x="8388424" y="4584650"/>
            <a:ext cx="144016" cy="144016"/>
          </a:xfrm>
          <a:prstGeom prst="ellipse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4" r:id="rId5"/>
    <p:sldLayoutId id="2147483668" r:id="rId6"/>
    <p:sldLayoutId id="2147483669" r:id="rId7"/>
  </p:sldLayoutIdLst>
  <p:transition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rgbClr val="008799"/>
          </a:solidFill>
          <a:latin typeface="Verdana"/>
          <a:ea typeface="+mj-ea"/>
          <a:cs typeface="Verdana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800" b="1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1pPr>
      <a:lvl2pPr marL="531813" indent="-265113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2pPr>
      <a:lvl3pPr marL="809625" indent="-277813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3pPr>
      <a:lvl4pPr marL="1076325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4pPr>
      <a:lvl5pPr marL="1343025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1171D6-0539-436B-8E4B-D142743C5F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584" y="1419622"/>
            <a:ext cx="8640960" cy="1296145"/>
          </a:xfrm>
        </p:spPr>
        <p:txBody>
          <a:bodyPr/>
          <a:lstStyle/>
          <a:p>
            <a:r>
              <a:rPr lang="fr-FR" sz="4400" dirty="0"/>
              <a:t>Burden of </a:t>
            </a:r>
            <a:r>
              <a:rPr lang="fr-FR" sz="4400" dirty="0" err="1"/>
              <a:t>Cardiovascular</a:t>
            </a:r>
            <a:r>
              <a:rPr lang="fr-FR" sz="4400" dirty="0"/>
              <a:t> Disease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056A4-67A7-46F6-8F6B-321AD8B6C5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400" dirty="0"/>
              <a:t>October 2022</a:t>
            </a:r>
          </a:p>
        </p:txBody>
      </p:sp>
    </p:spTree>
    <p:extLst>
      <p:ext uri="{BB962C8B-B14F-4D97-AF65-F5344CB8AC3E}">
        <p14:creationId xmlns:p14="http://schemas.microsoft.com/office/powerpoint/2010/main" val="6365266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 Single Corner Rectangle 63">
            <a:extLst>
              <a:ext uri="{FF2B5EF4-FFF2-40B4-BE49-F238E27FC236}">
                <a16:creationId xmlns:a16="http://schemas.microsoft.com/office/drawing/2014/main" id="{8C844AE1-5C60-185F-DF71-B93C6B2F2E3B}"/>
              </a:ext>
            </a:extLst>
          </p:cNvPr>
          <p:cNvSpPr/>
          <p:nvPr/>
        </p:nvSpPr>
        <p:spPr>
          <a:xfrm rot="10800000">
            <a:off x="4064794" y="3075385"/>
            <a:ext cx="3786188" cy="1440656"/>
          </a:xfrm>
          <a:prstGeom prst="round1Rect">
            <a:avLst>
              <a:gd name="adj" fmla="val 7324"/>
            </a:avLst>
          </a:prstGeom>
          <a:solidFill>
            <a:srgbClr val="AE1022"/>
          </a:solidFill>
          <a:ln w="6350">
            <a:solidFill>
              <a:srgbClr val="AE1022"/>
            </a:solidFill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037864A-CCFB-2502-E254-53DC9939E307}"/>
              </a:ext>
            </a:extLst>
          </p:cNvPr>
          <p:cNvSpPr txBox="1"/>
          <p:nvPr/>
        </p:nvSpPr>
        <p:spPr>
          <a:xfrm>
            <a:off x="4280298" y="3193257"/>
            <a:ext cx="3455194" cy="3077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GB" sz="1000" b="1">
                <a:solidFill>
                  <a:schemeClr val="bg1"/>
                </a:solidFill>
                <a:ea typeface="Cambria Math" charset="0"/>
              </a:rPr>
              <a:t>The results can effectively help industry, policy-makers, healthcare managers, clinicians and patients to address: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80883C8-2384-87D2-6BB5-43173F113914}"/>
              </a:ext>
            </a:extLst>
          </p:cNvPr>
          <p:cNvSpPr txBox="1"/>
          <p:nvPr/>
        </p:nvSpPr>
        <p:spPr>
          <a:xfrm>
            <a:off x="4281487" y="3577829"/>
            <a:ext cx="3387329" cy="7143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171446" lvl="1" indent="-171446">
              <a:lnSpc>
                <a:spcPts val="1500"/>
              </a:lnSpc>
              <a:buFont typeface="Arial" panose="020B0604020202020204" pitchFamily="34" charset="0"/>
              <a:buChar char="•"/>
              <a:defRPr/>
            </a:pPr>
            <a:r>
              <a:rPr lang="en-GB" sz="1000" b="1">
                <a:solidFill>
                  <a:schemeClr val="bg1"/>
                </a:solidFill>
                <a:ea typeface="Cambria Math" charset="0"/>
              </a:rPr>
              <a:t>Clinical management of the disease</a:t>
            </a:r>
          </a:p>
          <a:p>
            <a:pPr marL="171446" lvl="1" indent="-171446">
              <a:lnSpc>
                <a:spcPts val="1500"/>
              </a:lnSpc>
              <a:buFont typeface="Arial" panose="020B0604020202020204" pitchFamily="34" charset="0"/>
              <a:buChar char="•"/>
              <a:defRPr/>
            </a:pPr>
            <a:r>
              <a:rPr lang="en-GB" sz="1000" b="1">
                <a:solidFill>
                  <a:schemeClr val="bg1"/>
                </a:solidFill>
                <a:ea typeface="Cambria Math" charset="0"/>
              </a:rPr>
              <a:t>Cost containment measures</a:t>
            </a:r>
          </a:p>
          <a:p>
            <a:pPr marL="171446" lvl="1" indent="-171446">
              <a:lnSpc>
                <a:spcPts val="1500"/>
              </a:lnSpc>
              <a:buFont typeface="Arial" panose="020B0604020202020204" pitchFamily="34" charset="0"/>
              <a:buChar char="•"/>
              <a:defRPr/>
            </a:pPr>
            <a:r>
              <a:rPr lang="en-GB" sz="1000" b="1">
                <a:solidFill>
                  <a:schemeClr val="bg1"/>
                </a:solidFill>
                <a:ea typeface="Cambria Math" charset="0"/>
              </a:rPr>
              <a:t>Programming healthcare services across centres/regions</a:t>
            </a:r>
          </a:p>
          <a:p>
            <a:pPr marL="171446" lvl="1" indent="-171446">
              <a:lnSpc>
                <a:spcPts val="1500"/>
              </a:lnSpc>
              <a:buFont typeface="Arial" panose="020B0604020202020204" pitchFamily="34" charset="0"/>
              <a:buChar char="•"/>
              <a:defRPr/>
            </a:pPr>
            <a:r>
              <a:rPr lang="en-GB" sz="1000" b="1">
                <a:solidFill>
                  <a:schemeClr val="bg1"/>
                </a:solidFill>
                <a:ea typeface="Cambria Math" charset="0"/>
              </a:rPr>
              <a:t>Developing new interventions to reduce disease progression</a:t>
            </a:r>
          </a:p>
        </p:txBody>
      </p:sp>
      <p:grpSp>
        <p:nvGrpSpPr>
          <p:cNvPr id="10245" name="Group 98">
            <a:extLst>
              <a:ext uri="{FF2B5EF4-FFF2-40B4-BE49-F238E27FC236}">
                <a16:creationId xmlns:a16="http://schemas.microsoft.com/office/drawing/2014/main" id="{5F457217-8ED9-FFC1-7F5C-FFBD96C7AB92}"/>
              </a:ext>
            </a:extLst>
          </p:cNvPr>
          <p:cNvGrpSpPr>
            <a:grpSpLocks/>
          </p:cNvGrpSpPr>
          <p:nvPr/>
        </p:nvGrpSpPr>
        <p:grpSpPr bwMode="auto">
          <a:xfrm>
            <a:off x="4064794" y="1138238"/>
            <a:ext cx="3792141" cy="1931194"/>
            <a:chOff x="4065000" y="1137851"/>
            <a:chExt cx="3791726" cy="1931282"/>
          </a:xfrm>
        </p:grpSpPr>
        <p:sp>
          <p:nvSpPr>
            <p:cNvPr id="58" name="Round Single Corner Rectangle 57">
              <a:extLst>
                <a:ext uri="{FF2B5EF4-FFF2-40B4-BE49-F238E27FC236}">
                  <a16:creationId xmlns:a16="http://schemas.microsoft.com/office/drawing/2014/main" id="{807562BE-9991-BF56-DA61-FD4866CA169F}"/>
                </a:ext>
              </a:extLst>
            </p:cNvPr>
            <p:cNvSpPr/>
            <p:nvPr/>
          </p:nvSpPr>
          <p:spPr>
            <a:xfrm>
              <a:off x="4065000" y="1171190"/>
              <a:ext cx="3785773" cy="1897943"/>
            </a:xfrm>
            <a:prstGeom prst="round1Rect">
              <a:avLst>
                <a:gd name="adj" fmla="val 3810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/>
            </a:p>
          </p:txBody>
        </p:sp>
        <p:grpSp>
          <p:nvGrpSpPr>
            <p:cNvPr id="10285" name="Group 89">
              <a:extLst>
                <a:ext uri="{FF2B5EF4-FFF2-40B4-BE49-F238E27FC236}">
                  <a16:creationId xmlns:a16="http://schemas.microsoft.com/office/drawing/2014/main" id="{A34AA570-2487-B84E-01DA-72127014E5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5000" y="1137851"/>
              <a:ext cx="3791726" cy="369349"/>
              <a:chOff x="4065000" y="1141051"/>
              <a:chExt cx="3791726" cy="369349"/>
            </a:xfrm>
          </p:grpSpPr>
          <p:grpSp>
            <p:nvGrpSpPr>
              <p:cNvPr id="10286" name="Group 88">
                <a:extLst>
                  <a:ext uri="{FF2B5EF4-FFF2-40B4-BE49-F238E27FC236}">
                    <a16:creationId xmlns:a16="http://schemas.microsoft.com/office/drawing/2014/main" id="{80CD6357-D224-AAFA-490A-D290343C15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65000" y="1177963"/>
                <a:ext cx="3791726" cy="311958"/>
                <a:chOff x="4065000" y="1177963"/>
                <a:chExt cx="3791726" cy="311958"/>
              </a:xfrm>
            </p:grpSpPr>
            <p:sp>
              <p:nvSpPr>
                <p:cNvPr id="87" name="Round Single Corner Rectangle 86">
                  <a:extLst>
                    <a:ext uri="{FF2B5EF4-FFF2-40B4-BE49-F238E27FC236}">
                      <a16:creationId xmlns:a16="http://schemas.microsoft.com/office/drawing/2014/main" id="{7B542F0A-C212-4A06-781F-B7052232FB80}"/>
                    </a:ext>
                  </a:extLst>
                </p:cNvPr>
                <p:cNvSpPr/>
                <p:nvPr/>
              </p:nvSpPr>
              <p:spPr>
                <a:xfrm>
                  <a:off x="4065000" y="1177963"/>
                  <a:ext cx="3791726" cy="311958"/>
                </a:xfrm>
                <a:prstGeom prst="round1Rect">
                  <a:avLst>
                    <a:gd name="adj" fmla="val 26600"/>
                  </a:avLst>
                </a:prstGeom>
                <a:solidFill>
                  <a:srgbClr val="0056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350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A7B898FE-BF69-C6DD-3D82-9D4E67201C96}"/>
                    </a:ext>
                  </a:extLst>
                </p:cNvPr>
                <p:cNvSpPr txBox="1"/>
                <p:nvPr/>
              </p:nvSpPr>
              <p:spPr>
                <a:xfrm>
                  <a:off x="4443577" y="1244641"/>
                  <a:ext cx="3031000" cy="184674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GB" sz="1200" b="1">
                      <a:solidFill>
                        <a:schemeClr val="bg1"/>
                      </a:solidFill>
                    </a:rPr>
                    <a:t>ECONOMIC PERSPECTIVE</a:t>
                  </a:r>
                </a:p>
              </p:txBody>
            </p:sp>
          </p:grp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EED3B9E-9ABB-039D-7972-2A5DAD112D1C}"/>
                  </a:ext>
                </a:extLst>
              </p:cNvPr>
              <p:cNvSpPr txBox="1"/>
              <p:nvPr/>
            </p:nvSpPr>
            <p:spPr>
              <a:xfrm>
                <a:off x="4211431" y="1141051"/>
                <a:ext cx="417863" cy="369349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r>
                  <a:rPr lang="fr-FR" sz="2400" b="1">
                    <a:solidFill>
                      <a:schemeClr val="bg1"/>
                    </a:solidFill>
                  </a:rPr>
                  <a:t>€</a:t>
                </a:r>
              </a:p>
            </p:txBody>
          </p:sp>
        </p:grpSp>
      </p:grpSp>
      <p:grpSp>
        <p:nvGrpSpPr>
          <p:cNvPr id="10246" name="Group 7">
            <a:extLst>
              <a:ext uri="{FF2B5EF4-FFF2-40B4-BE49-F238E27FC236}">
                <a16:creationId xmlns:a16="http://schemas.microsoft.com/office/drawing/2014/main" id="{16A977DE-D543-E008-D4D9-85BA406E3A29}"/>
              </a:ext>
            </a:extLst>
          </p:cNvPr>
          <p:cNvGrpSpPr>
            <a:grpSpLocks/>
          </p:cNvGrpSpPr>
          <p:nvPr/>
        </p:nvGrpSpPr>
        <p:grpSpPr bwMode="auto">
          <a:xfrm>
            <a:off x="798910" y="753666"/>
            <a:ext cx="7052072" cy="71438"/>
            <a:chOff x="317725" y="771525"/>
            <a:chExt cx="7052234" cy="71438"/>
          </a:xfrm>
        </p:grpSpPr>
        <p:cxnSp>
          <p:nvCxnSpPr>
            <p:cNvPr id="9" name="Connecteur droit 3">
              <a:extLst>
                <a:ext uri="{FF2B5EF4-FFF2-40B4-BE49-F238E27FC236}">
                  <a16:creationId xmlns:a16="http://schemas.microsoft.com/office/drawing/2014/main" id="{7EAF4EAD-0D91-BAE6-6056-70C64DF2B624}"/>
                </a:ext>
              </a:extLst>
            </p:cNvPr>
            <p:cNvCxnSpPr>
              <a:cxnSpLocks/>
              <a:endCxn id="10" idx="6"/>
            </p:cNvCxnSpPr>
            <p:nvPr/>
          </p:nvCxnSpPr>
          <p:spPr bwMode="auto">
            <a:xfrm>
              <a:off x="317725" y="807244"/>
              <a:ext cx="7052234" cy="0"/>
            </a:xfrm>
            <a:prstGeom prst="line">
              <a:avLst/>
            </a:prstGeom>
            <a:ln w="9525">
              <a:solidFill>
                <a:srgbClr val="D3D3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8EB9C99-067A-19A6-6831-1C58F5A46A06}"/>
                </a:ext>
              </a:extLst>
            </p:cNvPr>
            <p:cNvSpPr/>
            <p:nvPr/>
          </p:nvSpPr>
          <p:spPr bwMode="auto">
            <a:xfrm>
              <a:off x="7298520" y="771525"/>
              <a:ext cx="71439" cy="71438"/>
            </a:xfrm>
            <a:prstGeom prst="ellipse">
              <a:avLst/>
            </a:prstGeom>
            <a:solidFill>
              <a:srgbClr val="AE1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E7ACAF5-AA55-82FF-161A-489B391FE7D4}"/>
              </a:ext>
            </a:extLst>
          </p:cNvPr>
          <p:cNvSpPr txBox="1"/>
          <p:nvPr/>
        </p:nvSpPr>
        <p:spPr>
          <a:xfrm>
            <a:off x="798911" y="360760"/>
            <a:ext cx="5379358" cy="4001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C00000"/>
                </a:solidFill>
              </a:rPr>
              <a:t>Burden of Cardiovascular Disease</a:t>
            </a:r>
            <a:endParaRPr lang="fr-FR" sz="2600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400CD3-F0B6-F395-8CDF-174EF32042DD}"/>
              </a:ext>
            </a:extLst>
          </p:cNvPr>
          <p:cNvSpPr txBox="1"/>
          <p:nvPr/>
        </p:nvSpPr>
        <p:spPr>
          <a:xfrm>
            <a:off x="789385" y="891778"/>
            <a:ext cx="7061597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AE1022"/>
                </a:solidFill>
              </a:rPr>
              <a:t>A record of the death and loss of health due to CV diseases</a:t>
            </a:r>
            <a:r>
              <a:rPr lang="fr-FR" sz="1200" b="1" dirty="0">
                <a:solidFill>
                  <a:srgbClr val="AE1022"/>
                </a:solidFill>
              </a:rPr>
              <a:t> </a:t>
            </a:r>
            <a:endParaRPr lang="en-US" sz="1200" b="1" dirty="0">
              <a:solidFill>
                <a:srgbClr val="AE1022"/>
              </a:solidFill>
            </a:endParaRPr>
          </a:p>
        </p:txBody>
      </p:sp>
      <p:grpSp>
        <p:nvGrpSpPr>
          <p:cNvPr id="10250" name="Group 91">
            <a:extLst>
              <a:ext uri="{FF2B5EF4-FFF2-40B4-BE49-F238E27FC236}">
                <a16:creationId xmlns:a16="http://schemas.microsoft.com/office/drawing/2014/main" id="{F4AD28FC-DBA7-C6B2-7345-E1031D696A49}"/>
              </a:ext>
            </a:extLst>
          </p:cNvPr>
          <p:cNvGrpSpPr>
            <a:grpSpLocks/>
          </p:cNvGrpSpPr>
          <p:nvPr/>
        </p:nvGrpSpPr>
        <p:grpSpPr bwMode="auto">
          <a:xfrm>
            <a:off x="3537347" y="2862263"/>
            <a:ext cx="409575" cy="207169"/>
            <a:chOff x="3537255" y="2862332"/>
            <a:chExt cx="409798" cy="206801"/>
          </a:xfrm>
        </p:grpSpPr>
        <p:sp>
          <p:nvSpPr>
            <p:cNvPr id="20" name="Triangle 19">
              <a:extLst>
                <a:ext uri="{FF2B5EF4-FFF2-40B4-BE49-F238E27FC236}">
                  <a16:creationId xmlns:a16="http://schemas.microsoft.com/office/drawing/2014/main" id="{175BA79B-BD3F-5E2E-CEBE-0CCEAC405CA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754307" y="2876387"/>
              <a:ext cx="206801" cy="17869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69784CEC-8C87-47CD-F6CF-6C2BCB8F91B4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3523200" y="2876387"/>
              <a:ext cx="206801" cy="17869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/>
            </a:p>
          </p:txBody>
        </p:sp>
      </p:grpSp>
      <p:grpSp>
        <p:nvGrpSpPr>
          <p:cNvPr id="10251" name="Group 90">
            <a:extLst>
              <a:ext uri="{FF2B5EF4-FFF2-40B4-BE49-F238E27FC236}">
                <a16:creationId xmlns:a16="http://schemas.microsoft.com/office/drawing/2014/main" id="{C8BE51D8-3052-26ED-BC60-DF1423D95F28}"/>
              </a:ext>
            </a:extLst>
          </p:cNvPr>
          <p:cNvGrpSpPr>
            <a:grpSpLocks/>
          </p:cNvGrpSpPr>
          <p:nvPr/>
        </p:nvGrpSpPr>
        <p:grpSpPr bwMode="auto">
          <a:xfrm>
            <a:off x="766763" y="1177528"/>
            <a:ext cx="2649141" cy="3338513"/>
            <a:chOff x="766708" y="1177531"/>
            <a:chExt cx="2649657" cy="3338435"/>
          </a:xfrm>
        </p:grpSpPr>
        <p:sp>
          <p:nvSpPr>
            <p:cNvPr id="56" name="Round Single Corner Rectangle 55">
              <a:extLst>
                <a:ext uri="{FF2B5EF4-FFF2-40B4-BE49-F238E27FC236}">
                  <a16:creationId xmlns:a16="http://schemas.microsoft.com/office/drawing/2014/main" id="{991CB465-51EB-A7D6-C45E-737A5F0A4099}"/>
                </a:ext>
              </a:extLst>
            </p:cNvPr>
            <p:cNvSpPr/>
            <p:nvPr/>
          </p:nvSpPr>
          <p:spPr>
            <a:xfrm rot="10800000">
              <a:off x="766708" y="1177531"/>
              <a:ext cx="2649657" cy="3338435"/>
            </a:xfrm>
            <a:prstGeom prst="round1Rect">
              <a:avLst>
                <a:gd name="adj" fmla="val 7324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23DFA333-14C2-1A8E-7326-D44FD3E0D3A4}"/>
                </a:ext>
              </a:extLst>
            </p:cNvPr>
            <p:cNvSpPr/>
            <p:nvPr/>
          </p:nvSpPr>
          <p:spPr>
            <a:xfrm>
              <a:off x="1325220" y="2656253"/>
              <a:ext cx="1875599" cy="62387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922726-4C1A-D56B-87A2-77EB4132F0BF}"/>
                </a:ext>
              </a:extLst>
            </p:cNvPr>
            <p:cNvSpPr txBox="1"/>
            <p:nvPr/>
          </p:nvSpPr>
          <p:spPr>
            <a:xfrm>
              <a:off x="1338319" y="1789498"/>
              <a:ext cx="1791049" cy="36932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GB" sz="800" dirty="0">
                  <a:solidFill>
                    <a:srgbClr val="AE1022"/>
                  </a:solidFill>
                  <a:ea typeface="Cambria Math" charset="0"/>
                </a:rPr>
                <a:t>The number of people in a population who are unwell or disabled, and the severity of their illness or disability</a:t>
              </a:r>
              <a:endParaRPr lang="en-US" sz="800" dirty="0">
                <a:solidFill>
                  <a:srgbClr val="AE1022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3EAA47-28BD-6284-2DA5-54DAC496A151}"/>
                </a:ext>
              </a:extLst>
            </p:cNvPr>
            <p:cNvSpPr txBox="1"/>
            <p:nvPr/>
          </p:nvSpPr>
          <p:spPr>
            <a:xfrm>
              <a:off x="1338319" y="1596621"/>
              <a:ext cx="1502861" cy="16927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GB" sz="1100" b="1">
                  <a:solidFill>
                    <a:srgbClr val="AE1022"/>
                  </a:solidFill>
                  <a:ea typeface="Cambria Math" charset="0"/>
                </a:rPr>
                <a:t>Morbidity</a:t>
              </a:r>
              <a:endParaRPr lang="en-US" sz="1100" b="1">
                <a:solidFill>
                  <a:srgbClr val="AE1022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D99CB2-9DEE-7732-97D1-CBF5EA0D7302}"/>
                </a:ext>
              </a:extLst>
            </p:cNvPr>
            <p:cNvSpPr txBox="1"/>
            <p:nvPr/>
          </p:nvSpPr>
          <p:spPr>
            <a:xfrm>
              <a:off x="1338319" y="3592062"/>
              <a:ext cx="1862500" cy="36932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GB" sz="800" dirty="0">
                  <a:solidFill>
                    <a:srgbClr val="552682"/>
                  </a:solidFill>
                  <a:ea typeface="Cambria Math" charset="0"/>
                </a:rPr>
                <a:t>The number of people in a population who die as a result of a specific disease or disability</a:t>
              </a:r>
              <a:endParaRPr lang="en-US" sz="800" dirty="0">
                <a:solidFill>
                  <a:srgbClr val="552682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98BBBC-1780-CC35-3E90-82280CFC23DF}"/>
                </a:ext>
              </a:extLst>
            </p:cNvPr>
            <p:cNvSpPr txBox="1"/>
            <p:nvPr/>
          </p:nvSpPr>
          <p:spPr>
            <a:xfrm>
              <a:off x="1338319" y="3407519"/>
              <a:ext cx="1502861" cy="16927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GB" sz="1100" b="1">
                  <a:solidFill>
                    <a:srgbClr val="552682"/>
                  </a:solidFill>
                  <a:ea typeface="Cambria Math" charset="0"/>
                </a:rPr>
                <a:t>Mortality</a:t>
              </a:r>
              <a:endParaRPr lang="en-US" sz="1100" b="1">
                <a:solidFill>
                  <a:srgbClr val="552682"/>
                </a:solidFill>
              </a:endParaRPr>
            </a:p>
          </p:txBody>
        </p:sp>
        <p:pic>
          <p:nvPicPr>
            <p:cNvPr id="10264" name="Picture 17">
              <a:extLst>
                <a:ext uri="{FF2B5EF4-FFF2-40B4-BE49-F238E27FC236}">
                  <a16:creationId xmlns:a16="http://schemas.microsoft.com/office/drawing/2014/main" id="{CD077EC7-F02A-A1DD-DABA-C002F88D23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147" y="2243220"/>
              <a:ext cx="1342390" cy="24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5" name="Picture 18">
              <a:extLst>
                <a:ext uri="{FF2B5EF4-FFF2-40B4-BE49-F238E27FC236}">
                  <a16:creationId xmlns:a16="http://schemas.microsoft.com/office/drawing/2014/main" id="{A83B9CFC-9425-0944-C2D5-8FDA96E09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619" y="4072931"/>
              <a:ext cx="1342390" cy="24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0B774C-F8C1-FEC5-DFD5-9447B10662A4}"/>
                </a:ext>
              </a:extLst>
            </p:cNvPr>
            <p:cNvSpPr txBox="1"/>
            <p:nvPr/>
          </p:nvSpPr>
          <p:spPr>
            <a:xfrm>
              <a:off x="1408580" y="2690780"/>
              <a:ext cx="1795812" cy="55398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GB" sz="900">
                  <a:solidFill>
                    <a:schemeClr val="bg1"/>
                  </a:solidFill>
                  <a:ea typeface="Cambria Math" charset="0"/>
                </a:rPr>
                <a:t>This measures for </a:t>
              </a:r>
            </a:p>
            <a:p>
              <a:pPr>
                <a:defRPr/>
              </a:pPr>
              <a:r>
                <a:rPr lang="en-GB" sz="900" b="1">
                  <a:solidFill>
                    <a:schemeClr val="bg1"/>
                  </a:solidFill>
                  <a:ea typeface="Cambria Math" charset="0"/>
                </a:rPr>
                <a:t>Healthy Adjusted Life Years</a:t>
              </a:r>
            </a:p>
            <a:p>
              <a:pPr>
                <a:defRPr/>
              </a:pPr>
              <a:r>
                <a:rPr lang="en-GB" sz="900" b="1">
                  <a:solidFill>
                    <a:schemeClr val="bg1"/>
                  </a:solidFill>
                  <a:ea typeface="Cambria Math" charset="0"/>
                </a:rPr>
                <a:t>DALYs </a:t>
              </a:r>
              <a:r>
                <a:rPr lang="en-GB" sz="900">
                  <a:solidFill>
                    <a:schemeClr val="bg1"/>
                  </a:solidFill>
                  <a:ea typeface="Cambria Math" charset="0"/>
                </a:rPr>
                <a:t>–</a:t>
              </a:r>
              <a:r>
                <a:rPr lang="en-GB" sz="900" b="1">
                  <a:solidFill>
                    <a:schemeClr val="bg1"/>
                  </a:solidFill>
                  <a:ea typeface="Cambria Math" charset="0"/>
                </a:rPr>
                <a:t> </a:t>
              </a:r>
              <a:r>
                <a:rPr lang="en-GB" sz="900">
                  <a:solidFill>
                    <a:schemeClr val="bg1"/>
                  </a:solidFill>
                  <a:ea typeface="Cambria Math" charset="0"/>
                </a:rPr>
                <a:t>Disability Adjusted Life Years</a:t>
              </a:r>
            </a:p>
            <a:p>
              <a:pPr>
                <a:defRPr/>
              </a:pPr>
              <a:r>
                <a:rPr lang="en-GB" sz="900" b="1">
                  <a:solidFill>
                    <a:schemeClr val="bg1"/>
                  </a:solidFill>
                  <a:ea typeface="Cambria Math" charset="0"/>
                </a:rPr>
                <a:t>QALYs</a:t>
              </a:r>
              <a:r>
                <a:rPr lang="en-GB" sz="900">
                  <a:solidFill>
                    <a:schemeClr val="bg1"/>
                  </a:solidFill>
                  <a:ea typeface="Cambria Math" charset="0"/>
                </a:rPr>
                <a:t> – Quality Adjusted Life Years</a:t>
              </a:r>
              <a:endParaRPr lang="en-US" sz="900">
                <a:solidFill>
                  <a:schemeClr val="bg1"/>
                </a:solidFill>
              </a:endParaRPr>
            </a:p>
          </p:txBody>
        </p:sp>
        <p:grpSp>
          <p:nvGrpSpPr>
            <p:cNvPr id="10267" name="Group 47">
              <a:extLst>
                <a:ext uri="{FF2B5EF4-FFF2-40B4-BE49-F238E27FC236}">
                  <a16:creationId xmlns:a16="http://schemas.microsoft.com/office/drawing/2014/main" id="{A7E322C4-46FA-35A5-1471-EA122069B4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3608" y="1664812"/>
              <a:ext cx="210389" cy="1145754"/>
              <a:chOff x="611560" y="1570012"/>
              <a:chExt cx="210389" cy="1145754"/>
            </a:xfrm>
          </p:grpSpPr>
          <p:grpSp>
            <p:nvGrpSpPr>
              <p:cNvPr id="10274" name="Group 40">
                <a:extLst>
                  <a:ext uri="{FF2B5EF4-FFF2-40B4-BE49-F238E27FC236}">
                    <a16:creationId xmlns:a16="http://schemas.microsoft.com/office/drawing/2014/main" id="{6241A4B3-7957-86C3-ACD1-21D0080837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1560" y="1592872"/>
                <a:ext cx="187530" cy="1122894"/>
                <a:chOff x="611560" y="1592872"/>
                <a:chExt cx="187530" cy="1122894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186F075-A9F8-B297-E8CE-67A8176499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2130" y="1593497"/>
                  <a:ext cx="0" cy="1122734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7440D9EB-9609-5365-1596-150B3A7563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130" y="1592307"/>
                  <a:ext cx="186964" cy="0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1A77688-206C-7E38-DF8D-105D39C78523}"/>
                  </a:ext>
                </a:extLst>
              </p:cNvPr>
              <p:cNvSpPr/>
              <p:nvPr/>
            </p:nvSpPr>
            <p:spPr>
              <a:xfrm>
                <a:off x="776468" y="1569685"/>
                <a:ext cx="45253" cy="4524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350"/>
              </a:p>
            </p:txBody>
          </p:sp>
        </p:grpSp>
        <p:grpSp>
          <p:nvGrpSpPr>
            <p:cNvPr id="10268" name="Group 46">
              <a:extLst>
                <a:ext uri="{FF2B5EF4-FFF2-40B4-BE49-F238E27FC236}">
                  <a16:creationId xmlns:a16="http://schemas.microsoft.com/office/drawing/2014/main" id="{F1B445EF-B7F8-061F-A4A9-5E960B1266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3914" y="3155801"/>
              <a:ext cx="210083" cy="1058657"/>
              <a:chOff x="611866" y="3061001"/>
              <a:chExt cx="210083" cy="1058657"/>
            </a:xfrm>
          </p:grpSpPr>
          <p:grpSp>
            <p:nvGrpSpPr>
              <p:cNvPr id="10270" name="Group 41">
                <a:extLst>
                  <a:ext uri="{FF2B5EF4-FFF2-40B4-BE49-F238E27FC236}">
                    <a16:creationId xmlns:a16="http://schemas.microsoft.com/office/drawing/2014/main" id="{35C2EB12-C587-92AB-49DA-D56C33472C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611866" y="3061001"/>
                <a:ext cx="177042" cy="1037408"/>
                <a:chOff x="611560" y="1713388"/>
                <a:chExt cx="187530" cy="1037408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6A943CCF-D63D-8AF7-A7DB-ECA23DEA24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611840" y="1706139"/>
                  <a:ext cx="0" cy="1035820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25543FE0-4A8D-CBDC-56AF-69FDA3427F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009" y="1704948"/>
                  <a:ext cx="186688" cy="0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0E79A36-37D1-2A31-4020-79B067205E70}"/>
                  </a:ext>
                </a:extLst>
              </p:cNvPr>
              <p:cNvSpPr/>
              <p:nvPr/>
            </p:nvSpPr>
            <p:spPr>
              <a:xfrm>
                <a:off x="776468" y="4074702"/>
                <a:ext cx="45253" cy="4524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350"/>
              </a:p>
            </p:txBody>
          </p:sp>
        </p:grpSp>
        <p:sp>
          <p:nvSpPr>
            <p:cNvPr id="22" name="Plus 21">
              <a:extLst>
                <a:ext uri="{FF2B5EF4-FFF2-40B4-BE49-F238E27FC236}">
                  <a16:creationId xmlns:a16="http://schemas.microsoft.com/office/drawing/2014/main" id="{E6D30844-4574-D191-ACDE-915DF80B09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40" y="2800315"/>
              <a:ext cx="357257" cy="355989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/>
            </a:p>
          </p:txBody>
        </p:sp>
      </p:grpSp>
      <p:grpSp>
        <p:nvGrpSpPr>
          <p:cNvPr id="10252" name="Group 87">
            <a:extLst>
              <a:ext uri="{FF2B5EF4-FFF2-40B4-BE49-F238E27FC236}">
                <a16:creationId xmlns:a16="http://schemas.microsoft.com/office/drawing/2014/main" id="{6E6410D7-447C-D568-43D9-1BC7974CCE4E}"/>
              </a:ext>
            </a:extLst>
          </p:cNvPr>
          <p:cNvGrpSpPr>
            <a:grpSpLocks/>
          </p:cNvGrpSpPr>
          <p:nvPr/>
        </p:nvGrpSpPr>
        <p:grpSpPr bwMode="auto">
          <a:xfrm>
            <a:off x="766763" y="1177529"/>
            <a:ext cx="2649141" cy="311944"/>
            <a:chOff x="766708" y="1177532"/>
            <a:chExt cx="2649672" cy="312068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7B2F150-2560-452E-AFAE-9CD8A45CD8B1}"/>
                </a:ext>
              </a:extLst>
            </p:cNvPr>
            <p:cNvSpPr/>
            <p:nvPr/>
          </p:nvSpPr>
          <p:spPr>
            <a:xfrm>
              <a:off x="766708" y="1177532"/>
              <a:ext cx="2649672" cy="312068"/>
            </a:xfrm>
            <a:prstGeom prst="roundRect">
              <a:avLst>
                <a:gd name="adj" fmla="val 2561"/>
              </a:avLst>
            </a:prstGeom>
            <a:solidFill>
              <a:srgbClr val="005694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B09462C-3CA6-46A5-79C5-A21A8C12FB01}"/>
                </a:ext>
              </a:extLst>
            </p:cNvPr>
            <p:cNvSpPr txBox="1"/>
            <p:nvPr/>
          </p:nvSpPr>
          <p:spPr>
            <a:xfrm>
              <a:off x="1023935" y="1244234"/>
              <a:ext cx="2372200" cy="18473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GB" sz="1200" b="1">
                  <a:solidFill>
                    <a:schemeClr val="bg1"/>
                  </a:solidFill>
                </a:rPr>
                <a:t>EPIDEMIOLOGICAL</a:t>
              </a:r>
              <a:r>
                <a:rPr lang="en-US" sz="1200" b="1">
                  <a:solidFill>
                    <a:schemeClr val="bg1"/>
                  </a:solidFill>
                </a:rPr>
                <a:t>/PUBLIC HEALTH</a:t>
              </a:r>
              <a:endParaRPr lang="en-GB" sz="1200" b="1">
                <a:solidFill>
                  <a:schemeClr val="bg1"/>
                </a:solidFill>
              </a:endParaRPr>
            </a:p>
          </p:txBody>
        </p:sp>
        <p:pic>
          <p:nvPicPr>
            <p:cNvPr id="10257" name="Picture 61">
              <a:extLst>
                <a:ext uri="{FF2B5EF4-FFF2-40B4-BE49-F238E27FC236}">
                  <a16:creationId xmlns:a16="http://schemas.microsoft.com/office/drawing/2014/main" id="{77D1CC74-D712-35CE-17DD-43C0D6B175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286" y="1253730"/>
              <a:ext cx="188247" cy="158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F37B58D1-2F8B-9F67-FDB6-9FC51A67A81F}"/>
              </a:ext>
            </a:extLst>
          </p:cNvPr>
          <p:cNvSpPr txBox="1"/>
          <p:nvPr/>
        </p:nvSpPr>
        <p:spPr>
          <a:xfrm>
            <a:off x="4280297" y="1993106"/>
            <a:ext cx="3446859" cy="901304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171446" lvl="1" indent="-171446">
              <a:spcAft>
                <a:spcPts val="600"/>
              </a:spcAft>
              <a:buClr>
                <a:srgbClr val="AE1022"/>
              </a:buClr>
              <a:buFont typeface="Arial" panose="020B0604020202020204" pitchFamily="34" charset="0"/>
              <a:buChar char="•"/>
              <a:defRPr/>
            </a:pPr>
            <a:r>
              <a:rPr lang="en-GB" sz="1000">
                <a:solidFill>
                  <a:schemeClr val="tx1">
                    <a:lumMod val="65000"/>
                    <a:lumOff val="35000"/>
                  </a:schemeClr>
                </a:solidFill>
                <a:ea typeface="Cambria Math" charset="0"/>
              </a:rPr>
              <a:t>Identifying the </a:t>
            </a:r>
            <a:r>
              <a:rPr lang="en-GB" sz="1000" b="1">
                <a:solidFill>
                  <a:schemeClr val="tx1">
                    <a:lumMod val="65000"/>
                    <a:lumOff val="35000"/>
                  </a:schemeClr>
                </a:solidFill>
                <a:ea typeface="Cambria Math" charset="0"/>
              </a:rPr>
              <a:t>various cost components </a:t>
            </a:r>
            <a:r>
              <a:rPr lang="en-GB" sz="1000">
                <a:solidFill>
                  <a:schemeClr val="tx1">
                    <a:lumMod val="65000"/>
                    <a:lumOff val="35000"/>
                  </a:schemeClr>
                </a:solidFill>
                <a:ea typeface="Cambria Math" charset="0"/>
              </a:rPr>
              <a:t>and who bears them</a:t>
            </a:r>
          </a:p>
          <a:p>
            <a:pPr marL="171446" lvl="1" indent="-171446">
              <a:spcAft>
                <a:spcPts val="600"/>
              </a:spcAft>
              <a:buClr>
                <a:srgbClr val="AE1022"/>
              </a:buClr>
              <a:buFont typeface="Arial" panose="020B0604020202020204" pitchFamily="34" charset="0"/>
              <a:buChar char="•"/>
              <a:defRPr/>
            </a:pPr>
            <a:r>
              <a:rPr lang="en-GB" sz="1000">
                <a:solidFill>
                  <a:schemeClr val="tx1">
                    <a:lumMod val="65000"/>
                    <a:lumOff val="35000"/>
                  </a:schemeClr>
                </a:solidFill>
                <a:ea typeface="Cambria Math" charset="0"/>
              </a:rPr>
              <a:t>Measuring the </a:t>
            </a:r>
            <a:r>
              <a:rPr lang="en-GB" sz="1000" b="1">
                <a:solidFill>
                  <a:schemeClr val="tx1">
                    <a:lumMod val="65000"/>
                    <a:lumOff val="35000"/>
                  </a:schemeClr>
                </a:solidFill>
                <a:ea typeface="Cambria Math" charset="0"/>
              </a:rPr>
              <a:t>incidence of different cost components</a:t>
            </a:r>
            <a:r>
              <a:rPr lang="en-GB" sz="1000">
                <a:solidFill>
                  <a:schemeClr val="tx1">
                    <a:lumMod val="65000"/>
                    <a:lumOff val="35000"/>
                  </a:schemeClr>
                </a:solidFill>
                <a:ea typeface="Cambria Math" charset="0"/>
              </a:rPr>
              <a:t> over the total burden </a:t>
            </a:r>
            <a:r>
              <a:rPr lang="en-GB" sz="1000" i="1">
                <a:solidFill>
                  <a:schemeClr val="tx1">
                    <a:lumMod val="65000"/>
                    <a:lumOff val="35000"/>
                  </a:schemeClr>
                </a:solidFill>
                <a:ea typeface="Cambria Math" charset="0"/>
              </a:rPr>
              <a:t>(healthcare costs, non healthcare costs, productivity losses)</a:t>
            </a:r>
          </a:p>
          <a:p>
            <a:pPr marL="171446" lvl="1" indent="-171446">
              <a:spcAft>
                <a:spcPts val="600"/>
              </a:spcAft>
              <a:buClr>
                <a:srgbClr val="AE1022"/>
              </a:buClr>
              <a:buFont typeface="Arial" panose="020B0604020202020204" pitchFamily="34" charset="0"/>
              <a:buChar char="•"/>
              <a:defRPr/>
            </a:pPr>
            <a:r>
              <a:rPr lang="en-GB" sz="1000">
                <a:solidFill>
                  <a:schemeClr val="tx1">
                    <a:lumMod val="65000"/>
                    <a:lumOff val="35000"/>
                  </a:schemeClr>
                </a:solidFill>
                <a:ea typeface="Cambria Math" charset="0"/>
              </a:rPr>
              <a:t>Explaining the </a:t>
            </a:r>
            <a:r>
              <a:rPr lang="en-GB" sz="1000" b="1">
                <a:solidFill>
                  <a:schemeClr val="tx1">
                    <a:lumMod val="65000"/>
                    <a:lumOff val="35000"/>
                  </a:schemeClr>
                </a:solidFill>
                <a:ea typeface="Cambria Math" charset="0"/>
              </a:rPr>
              <a:t>costs variability across patients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B43AAA0-480F-9504-FB28-151CDF6D1336}"/>
              </a:ext>
            </a:extLst>
          </p:cNvPr>
          <p:cNvSpPr txBox="1"/>
          <p:nvPr/>
        </p:nvSpPr>
        <p:spPr>
          <a:xfrm>
            <a:off x="4280297" y="1581150"/>
            <a:ext cx="3167063" cy="3077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lvl="1">
              <a:defRPr/>
            </a:pPr>
            <a:r>
              <a:rPr lang="en-GB" sz="1000" b="1">
                <a:solidFill>
                  <a:srgbClr val="AE1022"/>
                </a:solidFill>
                <a:ea typeface="Cambria Math" charset="0"/>
              </a:rPr>
              <a:t>It estimates the economic burden of a specific disease from the societal perspective.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Graphic 20" descr="Heart organ with solid fill">
            <a:extLst>
              <a:ext uri="{FF2B5EF4-FFF2-40B4-BE49-F238E27FC236}">
                <a16:creationId xmlns:a16="http://schemas.microsoft.com/office/drawing/2014/main" id="{6F9D7D5B-F651-959F-EFBF-23416DE39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028" y="2263379"/>
            <a:ext cx="1014413" cy="112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7">
            <a:extLst>
              <a:ext uri="{FF2B5EF4-FFF2-40B4-BE49-F238E27FC236}">
                <a16:creationId xmlns:a16="http://schemas.microsoft.com/office/drawing/2014/main" id="{9087D12C-812B-397A-8732-4B14A8FB5ECE}"/>
              </a:ext>
            </a:extLst>
          </p:cNvPr>
          <p:cNvGrpSpPr>
            <a:grpSpLocks/>
          </p:cNvGrpSpPr>
          <p:nvPr/>
        </p:nvGrpSpPr>
        <p:grpSpPr bwMode="auto">
          <a:xfrm>
            <a:off x="798910" y="753666"/>
            <a:ext cx="7052072" cy="71438"/>
            <a:chOff x="317725" y="771525"/>
            <a:chExt cx="7052234" cy="71438"/>
          </a:xfrm>
        </p:grpSpPr>
        <p:cxnSp>
          <p:nvCxnSpPr>
            <p:cNvPr id="9" name="Connecteur droit 3">
              <a:extLst>
                <a:ext uri="{FF2B5EF4-FFF2-40B4-BE49-F238E27FC236}">
                  <a16:creationId xmlns:a16="http://schemas.microsoft.com/office/drawing/2014/main" id="{E885BC9D-F425-1999-2E09-EB993A628041}"/>
                </a:ext>
              </a:extLst>
            </p:cNvPr>
            <p:cNvCxnSpPr>
              <a:cxnSpLocks/>
              <a:endCxn id="10" idx="6"/>
            </p:cNvCxnSpPr>
            <p:nvPr/>
          </p:nvCxnSpPr>
          <p:spPr bwMode="auto">
            <a:xfrm>
              <a:off x="317725" y="807244"/>
              <a:ext cx="7052234" cy="0"/>
            </a:xfrm>
            <a:prstGeom prst="line">
              <a:avLst/>
            </a:prstGeom>
            <a:ln w="9525">
              <a:solidFill>
                <a:srgbClr val="D3D3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DB3016D-9349-5BC3-FC06-4E0DFC133043}"/>
                </a:ext>
              </a:extLst>
            </p:cNvPr>
            <p:cNvSpPr/>
            <p:nvPr/>
          </p:nvSpPr>
          <p:spPr bwMode="auto">
            <a:xfrm>
              <a:off x="7298520" y="771525"/>
              <a:ext cx="71439" cy="71438"/>
            </a:xfrm>
            <a:prstGeom prst="ellipse">
              <a:avLst/>
            </a:prstGeom>
            <a:solidFill>
              <a:srgbClr val="AE1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/>
            </a:p>
          </p:txBody>
        </p:sp>
      </p:grpSp>
      <p:pic>
        <p:nvPicPr>
          <p:cNvPr id="11269" name="Graphic 12" descr="Man and woman with solid fill">
            <a:extLst>
              <a:ext uri="{FF2B5EF4-FFF2-40B4-BE49-F238E27FC236}">
                <a16:creationId xmlns:a16="http://schemas.microsoft.com/office/drawing/2014/main" id="{61F87428-72A7-851E-DB51-F711EDEF1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531" y="1388269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Graphic 13" descr="Man and woman outline">
            <a:extLst>
              <a:ext uri="{FF2B5EF4-FFF2-40B4-BE49-F238E27FC236}">
                <a16:creationId xmlns:a16="http://schemas.microsoft.com/office/drawing/2014/main" id="{49669907-2792-231B-4512-B88CCCFC4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97" y="1388269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Graphic 14" descr="Man and woman outline">
            <a:extLst>
              <a:ext uri="{FF2B5EF4-FFF2-40B4-BE49-F238E27FC236}">
                <a16:creationId xmlns:a16="http://schemas.microsoft.com/office/drawing/2014/main" id="{CA214C3B-B5C6-C86E-7417-774662E88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794" y="1388269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Graphic 15" descr="Man and woman with solid fill">
            <a:extLst>
              <a:ext uri="{FF2B5EF4-FFF2-40B4-BE49-F238E27FC236}">
                <a16:creationId xmlns:a16="http://schemas.microsoft.com/office/drawing/2014/main" id="{6FC12AFE-DACC-1D51-DECC-6D29B7334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944" y="1387079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17">
            <a:extLst>
              <a:ext uri="{FF2B5EF4-FFF2-40B4-BE49-F238E27FC236}">
                <a16:creationId xmlns:a16="http://schemas.microsoft.com/office/drawing/2014/main" id="{1E1B293A-82CB-84B5-73E9-09813AD68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823" y="720328"/>
            <a:ext cx="23979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350" b="1">
                <a:solidFill>
                  <a:srgbClr val="00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Cause of </a:t>
            </a:r>
            <a:r>
              <a:rPr lang="en-US" altLang="en-US" sz="2100" b="1">
                <a:solidFill>
                  <a:srgbClr val="C0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50%</a:t>
            </a:r>
            <a:r>
              <a:rPr lang="en-US" altLang="en-US" sz="1500" b="1">
                <a:solidFill>
                  <a:srgbClr val="00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 of death </a:t>
            </a:r>
            <a:r>
              <a:rPr lang="en-US" altLang="en-US" sz="1350" b="1">
                <a:solidFill>
                  <a:srgbClr val="00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across </a:t>
            </a:r>
            <a:r>
              <a:rPr lang="en-US" altLang="en-US" sz="1500" b="1">
                <a:solidFill>
                  <a:srgbClr val="00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Europe</a:t>
            </a:r>
            <a:r>
              <a:rPr lang="en-US" altLang="en-US" sz="1350" b="1"/>
              <a:t> </a:t>
            </a:r>
          </a:p>
        </p:txBody>
      </p:sp>
      <p:sp>
        <p:nvSpPr>
          <p:cNvPr id="11274" name="TextBox 19">
            <a:extLst>
              <a:ext uri="{FF2B5EF4-FFF2-40B4-BE49-F238E27FC236}">
                <a16:creationId xmlns:a16="http://schemas.microsoft.com/office/drawing/2014/main" id="{4E22EA81-1182-20EA-8EC3-9774EDE9D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629" y="2427685"/>
            <a:ext cx="27229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100" b="1">
                <a:solidFill>
                  <a:srgbClr val="C0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80% </a:t>
            </a:r>
            <a:r>
              <a:rPr lang="en-US" altLang="en-US" sz="1500" b="1">
                <a:solidFill>
                  <a:srgbClr val="00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of premature and stroke is preventable</a:t>
            </a:r>
          </a:p>
        </p:txBody>
      </p:sp>
      <p:sp>
        <p:nvSpPr>
          <p:cNvPr id="11275" name="TextBox 22">
            <a:extLst>
              <a:ext uri="{FF2B5EF4-FFF2-40B4-BE49-F238E27FC236}">
                <a16:creationId xmlns:a16="http://schemas.microsoft.com/office/drawing/2014/main" id="{540234BF-912F-6620-43C3-5A782D395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1" y="3381375"/>
            <a:ext cx="3346847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350" b="1">
                <a:solidFill>
                  <a:srgbClr val="00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CVD can be </a:t>
            </a:r>
            <a:r>
              <a:rPr lang="en-US" altLang="en-US" sz="1500" b="1">
                <a:solidFill>
                  <a:srgbClr val="00B05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prevented</a:t>
            </a:r>
            <a:r>
              <a:rPr lang="en-US" altLang="en-US" sz="1350" b="1">
                <a:solidFill>
                  <a:srgbClr val="00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 by addressing behavioral </a:t>
            </a:r>
            <a:r>
              <a:rPr lang="en-US" altLang="en-US" sz="1350" b="1">
                <a:solidFill>
                  <a:srgbClr val="FF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risk factors</a:t>
            </a:r>
          </a:p>
        </p:txBody>
      </p:sp>
      <p:pic>
        <p:nvPicPr>
          <p:cNvPr id="11276" name="Graphic 7" descr="Wine outline">
            <a:extLst>
              <a:ext uri="{FF2B5EF4-FFF2-40B4-BE49-F238E27FC236}">
                <a16:creationId xmlns:a16="http://schemas.microsoft.com/office/drawing/2014/main" id="{0CAB3F58-E3E4-FAA8-3647-E3B3860CC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19" y="397073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Graphic 18" descr="Weight Gain outline">
            <a:extLst>
              <a:ext uri="{FF2B5EF4-FFF2-40B4-BE49-F238E27FC236}">
                <a16:creationId xmlns:a16="http://schemas.microsoft.com/office/drawing/2014/main" id="{8F925EFF-FED9-EF9D-9770-0D2896D89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29" y="399335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Graphic 27" descr="Burger and drink outline">
            <a:extLst>
              <a:ext uri="{FF2B5EF4-FFF2-40B4-BE49-F238E27FC236}">
                <a16:creationId xmlns:a16="http://schemas.microsoft.com/office/drawing/2014/main" id="{525F2A20-7EEE-0445-7C6B-E004F0A6F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810" y="403741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Graphic 31" descr="Run outline">
            <a:extLst>
              <a:ext uri="{FF2B5EF4-FFF2-40B4-BE49-F238E27FC236}">
                <a16:creationId xmlns:a16="http://schemas.microsoft.com/office/drawing/2014/main" id="{E35243D7-3A16-608D-9B6D-92776ABE7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81" y="3998119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Graphic 33" descr="Gymnast: Rings outline">
            <a:extLst>
              <a:ext uri="{FF2B5EF4-FFF2-40B4-BE49-F238E27FC236}">
                <a16:creationId xmlns:a16="http://schemas.microsoft.com/office/drawing/2014/main" id="{3D8174AA-6EBD-3D05-71DF-4E78A3B0E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410" y="3998119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Graphic 35" descr="Fruit bowl outline">
            <a:extLst>
              <a:ext uri="{FF2B5EF4-FFF2-40B4-BE49-F238E27FC236}">
                <a16:creationId xmlns:a16="http://schemas.microsoft.com/office/drawing/2014/main" id="{4C3504E7-F2E8-9EA0-039B-594B46AF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594" y="395644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82" name="Group 1">
            <a:extLst>
              <a:ext uri="{FF2B5EF4-FFF2-40B4-BE49-F238E27FC236}">
                <a16:creationId xmlns:a16="http://schemas.microsoft.com/office/drawing/2014/main" id="{E5E50838-A61B-568E-DB74-298D1D97221C}"/>
              </a:ext>
            </a:extLst>
          </p:cNvPr>
          <p:cNvGrpSpPr>
            <a:grpSpLocks/>
          </p:cNvGrpSpPr>
          <p:nvPr/>
        </p:nvGrpSpPr>
        <p:grpSpPr bwMode="auto">
          <a:xfrm>
            <a:off x="275035" y="1141810"/>
            <a:ext cx="4612481" cy="3192065"/>
            <a:chOff x="280127" y="1619136"/>
            <a:chExt cx="4280128" cy="2628780"/>
          </a:xfrm>
        </p:grpSpPr>
        <p:sp>
          <p:nvSpPr>
            <p:cNvPr id="31" name="Round Diagonal Corner Rectangle 15">
              <a:extLst>
                <a:ext uri="{FF2B5EF4-FFF2-40B4-BE49-F238E27FC236}">
                  <a16:creationId xmlns:a16="http://schemas.microsoft.com/office/drawing/2014/main" id="{B1A427D5-F8C5-E58C-86F5-69B8CA60C6F6}"/>
                </a:ext>
              </a:extLst>
            </p:cNvPr>
            <p:cNvSpPr/>
            <p:nvPr/>
          </p:nvSpPr>
          <p:spPr>
            <a:xfrm>
              <a:off x="286756" y="1619136"/>
              <a:ext cx="4273499" cy="2628780"/>
            </a:xfrm>
            <a:prstGeom prst="round2DiagRect">
              <a:avLst>
                <a:gd name="adj1" fmla="val 4900"/>
                <a:gd name="adj2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>
                <a:solidFill>
                  <a:prstClr val="white"/>
                </a:solidFill>
              </a:endParaRPr>
            </a:p>
          </p:txBody>
        </p:sp>
        <p:grpSp>
          <p:nvGrpSpPr>
            <p:cNvPr id="11285" name="Group 16">
              <a:extLst>
                <a:ext uri="{FF2B5EF4-FFF2-40B4-BE49-F238E27FC236}">
                  <a16:creationId xmlns:a16="http://schemas.microsoft.com/office/drawing/2014/main" id="{17259E34-0DEE-793E-768F-1E1DD1F015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127" y="3031711"/>
              <a:ext cx="199605" cy="63588"/>
              <a:chOff x="251970" y="1505126"/>
              <a:chExt cx="248472" cy="79156"/>
            </a:xfrm>
          </p:grpSpPr>
          <p:cxnSp>
            <p:nvCxnSpPr>
              <p:cNvPr id="34" name="Connecteur droit 3">
                <a:extLst>
                  <a:ext uri="{FF2B5EF4-FFF2-40B4-BE49-F238E27FC236}">
                    <a16:creationId xmlns:a16="http://schemas.microsoft.com/office/drawing/2014/main" id="{EF60541B-E2E4-B481-47BA-A89F356EA4E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12484" y="1544630"/>
                <a:ext cx="188418" cy="0"/>
              </a:xfrm>
              <a:prstGeom prst="line">
                <a:avLst/>
              </a:prstGeom>
              <a:ln w="9525">
                <a:solidFill>
                  <a:srgbClr val="D3D3D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6BF781C-9C2E-4E0D-4CD8-74B21FDC848C}"/>
                  </a:ext>
                </a:extLst>
              </p:cNvPr>
              <p:cNvSpPr/>
              <p:nvPr/>
            </p:nvSpPr>
            <p:spPr>
              <a:xfrm>
                <a:off x="251970" y="1505571"/>
                <a:ext cx="78393" cy="78117"/>
              </a:xfrm>
              <a:prstGeom prst="ellipse">
                <a:avLst/>
              </a:prstGeom>
              <a:solidFill>
                <a:srgbClr val="AE1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3" name="TextBox 4">
              <a:extLst>
                <a:ext uri="{FF2B5EF4-FFF2-40B4-BE49-F238E27FC236}">
                  <a16:creationId xmlns:a16="http://schemas.microsoft.com/office/drawing/2014/main" id="{E38BE9E6-2D1B-E009-9CB8-A81DB6359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102" y="1781903"/>
              <a:ext cx="3744284" cy="246510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r>
                <a:rPr lang="en-US" sz="1350" b="1" dirty="0">
                  <a:latin typeface="+mn-lt"/>
                  <a:ea typeface="Cambria" panose="02040503050406030204" pitchFamily="18" charset="0"/>
                </a:rPr>
                <a:t>Systematic assessment of the CVD economic burden in ESC countries</a:t>
              </a:r>
              <a:r>
                <a:rPr lang="en-US" sz="1350" dirty="0">
                  <a:latin typeface="+mn-lt"/>
                  <a:ea typeface="Cambria" panose="02040503050406030204" pitchFamily="18" charset="0"/>
                </a:rPr>
                <a:t> from </a:t>
              </a:r>
              <a:r>
                <a:rPr lang="en-US" sz="1350" b="1" dirty="0">
                  <a:latin typeface="+mn-lt"/>
                  <a:ea typeface="Cambria" panose="02040503050406030204" pitchFamily="18" charset="0"/>
                </a:rPr>
                <a:t>economic</a:t>
              </a:r>
              <a:r>
                <a:rPr lang="en-US" sz="1350" dirty="0">
                  <a:latin typeface="+mn-lt"/>
                  <a:ea typeface="Cambria" panose="02040503050406030204" pitchFamily="18" charset="0"/>
                </a:rPr>
                <a:t> and </a:t>
              </a:r>
              <a:r>
                <a:rPr lang="en-US" sz="1350" b="1" dirty="0">
                  <a:latin typeface="+mn-lt"/>
                  <a:ea typeface="Cambria" panose="02040503050406030204" pitchFamily="18" charset="0"/>
                </a:rPr>
                <a:t>epidemiological</a:t>
              </a:r>
              <a:r>
                <a:rPr lang="en-US" sz="1350" dirty="0">
                  <a:latin typeface="+mn-lt"/>
                  <a:ea typeface="Cambria" panose="02040503050406030204" pitchFamily="18" charset="0"/>
                </a:rPr>
                <a:t> perspectives.</a:t>
              </a:r>
              <a:endParaRPr lang="en-US" sz="1350" dirty="0">
                <a:latin typeface="+mn-lt"/>
              </a:endParaRPr>
            </a:p>
            <a:p>
              <a:pPr>
                <a:defRPr/>
              </a:pPr>
              <a:endParaRPr lang="en-GB" sz="1350" dirty="0">
                <a:solidFill>
                  <a:prstClr val="black"/>
                </a:solidFill>
                <a:latin typeface="+mn-lt"/>
                <a:ea typeface="Cambria Math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GB" sz="1350" b="1" dirty="0">
                  <a:solidFill>
                    <a:prstClr val="black"/>
                  </a:solidFill>
                  <a:latin typeface="+mn-lt"/>
                  <a:ea typeface="Cambria Math" charset="0"/>
                </a:rPr>
                <a:t>Cost containmen</a:t>
              </a:r>
              <a:r>
                <a:rPr lang="en-GB" sz="1350" dirty="0">
                  <a:solidFill>
                    <a:prstClr val="black"/>
                  </a:solidFill>
                  <a:latin typeface="+mn-lt"/>
                  <a:ea typeface="Cambria Math" charset="0"/>
                </a:rPr>
                <a:t>t measures and inefficiencies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GB" sz="1350" b="1" dirty="0">
                  <a:solidFill>
                    <a:prstClr val="black"/>
                  </a:solidFill>
                  <a:latin typeface="+mn-lt"/>
                  <a:ea typeface="Cambria Math" charset="0"/>
                </a:rPr>
                <a:t>Programming healthcare services</a:t>
              </a:r>
              <a:r>
                <a:rPr lang="en-GB" sz="1350" dirty="0">
                  <a:solidFill>
                    <a:prstClr val="black"/>
                  </a:solidFill>
                  <a:latin typeface="+mn-lt"/>
                  <a:ea typeface="Cambria Math" charset="0"/>
                </a:rPr>
                <a:t> across centres/regions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GB" sz="1350" b="1" dirty="0">
                  <a:solidFill>
                    <a:prstClr val="black"/>
                  </a:solidFill>
                  <a:latin typeface="+mn-lt"/>
                  <a:ea typeface="Cambria Math" charset="0"/>
                </a:rPr>
                <a:t>Developing new interventions including economic models to </a:t>
              </a:r>
              <a:r>
                <a:rPr lang="en-GB" sz="1350" dirty="0">
                  <a:solidFill>
                    <a:prstClr val="black"/>
                  </a:solidFill>
                  <a:latin typeface="+mn-lt"/>
                  <a:ea typeface="Cambria Math" charset="0"/>
                </a:rPr>
                <a:t>reduce the burden of CVD</a:t>
              </a:r>
            </a:p>
            <a:p>
              <a:pPr>
                <a:defRPr/>
              </a:pPr>
              <a:endParaRPr lang="en-US" sz="1350" dirty="0">
                <a:solidFill>
                  <a:schemeClr val="accent1"/>
                </a:solidFill>
                <a:latin typeface="+mn-lt"/>
                <a:ea typeface="Cambria Math" charset="0"/>
              </a:endParaRPr>
            </a:p>
            <a:p>
              <a:pPr>
                <a:defRPr/>
              </a:pPr>
              <a:r>
                <a:rPr lang="en-US" sz="1350" dirty="0">
                  <a:solidFill>
                    <a:schemeClr val="accent1"/>
                  </a:solidFill>
                  <a:latin typeface="+mn-lt"/>
                  <a:ea typeface="Cambria Math" charset="0"/>
                </a:rPr>
                <a:t>Essential scientific and economic evidence to support adapted policies to encourage healthcare practices and management </a:t>
              </a:r>
              <a:r>
                <a:rPr lang="en-US" sz="1350" b="1" dirty="0">
                  <a:solidFill>
                    <a:schemeClr val="accent1"/>
                  </a:solidFill>
                  <a:latin typeface="+mn-lt"/>
                  <a:ea typeface="Cambria Math" charset="0"/>
                </a:rPr>
                <a:t>aimed to reduce the burden of CVD</a:t>
              </a:r>
              <a:endParaRPr lang="en-GB" sz="1350" b="1" dirty="0">
                <a:solidFill>
                  <a:schemeClr val="accent1"/>
                </a:solidFill>
                <a:latin typeface="+mn-lt"/>
                <a:ea typeface="Cambria Math" charset="0"/>
              </a:endParaRPr>
            </a:p>
            <a:p>
              <a:pPr>
                <a:lnSpc>
                  <a:spcPts val="1885"/>
                </a:lnSpc>
                <a:spcBef>
                  <a:spcPts val="497"/>
                </a:spcBef>
                <a:defRPr/>
              </a:pPr>
              <a:endParaRPr lang="en-GB" altLang="en-US" sz="1350" dirty="0">
                <a:solidFill>
                  <a:srgbClr val="000000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49B7073-FBE9-BD1F-C3B7-E9BDF751067E}"/>
              </a:ext>
            </a:extLst>
          </p:cNvPr>
          <p:cNvSpPr txBox="1"/>
          <p:nvPr/>
        </p:nvSpPr>
        <p:spPr>
          <a:xfrm>
            <a:off x="683569" y="386256"/>
            <a:ext cx="5292908" cy="4001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C00000"/>
                </a:solidFill>
              </a:rPr>
              <a:t>Burden of Cardiovascular Disease</a:t>
            </a:r>
            <a:endParaRPr lang="fr-FR" sz="2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9CBAA-1B9D-4AD9-B76B-47CB4EB5247E}"/>
              </a:ext>
            </a:extLst>
          </p:cNvPr>
          <p:cNvSpPr txBox="1">
            <a:spLocks/>
          </p:cNvSpPr>
          <p:nvPr/>
        </p:nvSpPr>
        <p:spPr>
          <a:xfrm>
            <a:off x="357158" y="285734"/>
            <a:ext cx="7929618" cy="5941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C00000"/>
                </a:solidFill>
              </a:rPr>
              <a:t>Oxford-ESC Burden of cardiovascular disease </a:t>
            </a:r>
            <a:endParaRPr lang="en-GB" sz="2600" b="1" dirty="0">
              <a:solidFill>
                <a:srgbClr val="C00000"/>
              </a:solidFill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531FCEBC-AD9A-4EA5-AC20-786B0D74195E}"/>
              </a:ext>
            </a:extLst>
          </p:cNvPr>
          <p:cNvSpPr txBox="1">
            <a:spLocks/>
          </p:cNvSpPr>
          <p:nvPr/>
        </p:nvSpPr>
        <p:spPr>
          <a:xfrm>
            <a:off x="331499" y="987574"/>
            <a:ext cx="8166232" cy="3168351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rgbClr val="D00040"/>
              </a:buClr>
              <a:buFont typeface="Arial" pitchFamily="34" charset="0"/>
              <a:buChar char="•"/>
              <a:defRPr sz="1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531813" indent="-265113" algn="l" defTabSz="914400" rtl="0" eaLnBrk="1" latinLnBrk="0" hangingPunct="1">
              <a:spcBef>
                <a:spcPct val="20000"/>
              </a:spcBef>
              <a:buClr>
                <a:srgbClr val="D00040"/>
              </a:buClr>
              <a:buFont typeface="Arial" pitchFamily="34" charset="0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809625" indent="-277813" algn="l" defTabSz="914400" rtl="0" eaLnBrk="1" latinLnBrk="0" hangingPunct="1">
              <a:spcBef>
                <a:spcPct val="20000"/>
              </a:spcBef>
              <a:buClr>
                <a:srgbClr val="D00040"/>
              </a:buClr>
              <a:buFont typeface="Arial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076325" indent="-266700" algn="l" defTabSz="914400" rtl="0" eaLnBrk="1" latinLnBrk="0" hangingPunct="1">
              <a:spcBef>
                <a:spcPct val="20000"/>
              </a:spcBef>
              <a:buClr>
                <a:srgbClr val="D00040"/>
              </a:buClr>
              <a:buFont typeface="Arial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343025" indent="-266700" algn="l" defTabSz="914400" rtl="0" eaLnBrk="1" latinLnBrk="0" hangingPunct="1">
              <a:spcBef>
                <a:spcPct val="20000"/>
              </a:spcBef>
              <a:buClr>
                <a:srgbClr val="D00040"/>
              </a:buClr>
              <a:buFont typeface="Arial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GB" sz="400" b="0" dirty="0">
              <a:solidFill>
                <a:schemeClr val="tx1"/>
              </a:solidFill>
              <a:latin typeface="+mj-lt"/>
              <a:ea typeface="Cambria" panose="02040503050406030204" pitchFamily="18" charset="0"/>
            </a:endParaRPr>
          </a:p>
          <a:p>
            <a:pPr>
              <a:lnSpc>
                <a:spcPct val="110000"/>
              </a:lnSpc>
            </a:pPr>
            <a:r>
              <a:rPr lang="en-GB" sz="1600" b="0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While recognizing that </a:t>
            </a:r>
            <a:r>
              <a:rPr lang="en-US" sz="1600" b="0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CVD is no longer just a health issue, but a significant financial and economic hardship for individuals, health systems and societies across the globe, </a:t>
            </a:r>
            <a:r>
              <a:rPr lang="en-GB" sz="1600" b="0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the </a:t>
            </a:r>
            <a:r>
              <a:rPr lang="en-GB" sz="1600" b="0" dirty="0" err="1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BoD</a:t>
            </a:r>
            <a:r>
              <a:rPr lang="en-GB" sz="1600" b="0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 project </a:t>
            </a:r>
            <a:r>
              <a:rPr lang="en-GB" sz="1600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aims to estimate the economic burden of cardiovascular disease </a:t>
            </a:r>
            <a:r>
              <a:rPr lang="en-GB" sz="1600" b="0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in the member countries of the ESC. </a:t>
            </a:r>
          </a:p>
          <a:p>
            <a:pPr>
              <a:lnSpc>
                <a:spcPct val="110000"/>
              </a:lnSpc>
            </a:pPr>
            <a:endParaRPr lang="en-US" sz="1600" b="0" dirty="0">
              <a:solidFill>
                <a:schemeClr val="tx1"/>
              </a:solidFill>
              <a:latin typeface="+mj-lt"/>
              <a:ea typeface="Cambria" panose="020405030504060302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1600" b="0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At present, there is a </a:t>
            </a:r>
            <a:r>
              <a:rPr lang="en-US" sz="1600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significant and undeniable lack of international, systematic and comparative evidence </a:t>
            </a:r>
            <a:r>
              <a:rPr lang="en-US" sz="1600" b="0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on the economic burden of CVD in ESC countries. The Oxford- ESC </a:t>
            </a:r>
            <a:r>
              <a:rPr lang="en-US" sz="1600" b="0" dirty="0" err="1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BoD</a:t>
            </a:r>
            <a:r>
              <a:rPr lang="en-US" sz="1600" b="0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 project aims </a:t>
            </a:r>
            <a:r>
              <a:rPr lang="en-US" sz="1600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to fill this gap with new data</a:t>
            </a:r>
            <a:r>
              <a:rPr lang="en-US" sz="1600" b="0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, rigorously collected and validated according to highest academic standards and methodologies. </a:t>
            </a:r>
          </a:p>
          <a:p>
            <a:pPr marL="457200" lvl="1" indent="0">
              <a:lnSpc>
                <a:spcPct val="110000"/>
              </a:lnSpc>
              <a:buFont typeface="Arial" pitchFamily="34" charset="0"/>
              <a:buNone/>
            </a:pPr>
            <a:endParaRPr lang="en-US" sz="1000" dirty="0">
              <a:solidFill>
                <a:schemeClr val="tx1"/>
              </a:solidFill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74209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28143"/>
            <a:ext cx="8229600" cy="507503"/>
          </a:xfrm>
        </p:spPr>
        <p:txBody>
          <a:bodyPr>
            <a:noAutofit/>
          </a:bodyPr>
          <a:lstStyle/>
          <a:p>
            <a:r>
              <a:rPr lang="en-GB" sz="1600" b="0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Overview of the </a:t>
            </a:r>
            <a:r>
              <a:rPr lang="en-GB" sz="1600" b="0" dirty="0" err="1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BoD</a:t>
            </a:r>
            <a:r>
              <a:rPr lang="en-GB" sz="1600" b="0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 deliverables per Work Package </a:t>
            </a:r>
          </a:p>
          <a:p>
            <a:endParaRPr lang="en-US" sz="1600" dirty="0">
              <a:solidFill>
                <a:schemeClr val="tx1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5CD9D5-DF11-4C00-8033-4676D901A772}"/>
              </a:ext>
            </a:extLst>
          </p:cNvPr>
          <p:cNvSpPr/>
          <p:nvPr/>
        </p:nvSpPr>
        <p:spPr>
          <a:xfrm>
            <a:off x="323528" y="296678"/>
            <a:ext cx="72728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GB" sz="2600" b="1" dirty="0">
                <a:solidFill>
                  <a:srgbClr val="C00000"/>
                </a:solidFill>
              </a:rPr>
              <a:t>Oxford-ESC Burden of Disease project – WHAT?</a:t>
            </a:r>
          </a:p>
          <a:p>
            <a:pPr>
              <a:lnSpc>
                <a:spcPts val="3000"/>
              </a:lnSpc>
            </a:pPr>
            <a:r>
              <a:rPr lang="en-GB" sz="2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3093B-368A-4553-AB5F-16A40E0A6A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639"/>
          <a:stretch/>
        </p:blipFill>
        <p:spPr bwMode="auto">
          <a:xfrm>
            <a:off x="2051720" y="1639776"/>
            <a:ext cx="4386562" cy="2778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496484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+mj-lt"/>
              </a:rPr>
              <a:t>Oxford-ESC </a:t>
            </a:r>
            <a:r>
              <a:rPr lang="en-US" dirty="0" err="1">
                <a:solidFill>
                  <a:srgbClr val="C00000"/>
                </a:solidFill>
                <a:latin typeface="+mj-lt"/>
              </a:rPr>
              <a:t>BoD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: HOW?</a:t>
            </a:r>
            <a:br>
              <a:rPr lang="en-US" dirty="0">
                <a:solidFill>
                  <a:schemeClr val="tx1"/>
                </a:solidFill>
                <a:latin typeface="+mj-lt"/>
              </a:rPr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Methodology – WP1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318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WP1 will search for </a:t>
            </a:r>
            <a:r>
              <a:rPr lang="en-US" b="1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country-specific data </a:t>
            </a:r>
            <a:r>
              <a:rPr lang="en-US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on the different categories of burden of disease from international and national sources:</a:t>
            </a:r>
          </a:p>
          <a:p>
            <a:endParaRPr lang="en-US" dirty="0">
              <a:solidFill>
                <a:schemeClr val="tx1"/>
              </a:solidFill>
              <a:latin typeface="+mj-lt"/>
              <a:ea typeface="Cambria" panose="02040503050406030204" pitchFamily="18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ESC Atlas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WHO</a:t>
            </a:r>
          </a:p>
          <a:p>
            <a:pPr lvl="1"/>
            <a:r>
              <a:rPr lang="en-US" dirty="0" err="1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Organisation</a:t>
            </a:r>
            <a:r>
              <a:rPr lang="en-US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 for Economic Co-operation and Development (OECD),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the Statistical Office of the European Communities (EUROSTAT)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National Ministries of Health and statistical institutes. </a:t>
            </a:r>
          </a:p>
          <a:p>
            <a:endParaRPr lang="en-US" dirty="0">
              <a:solidFill>
                <a:schemeClr val="tx1"/>
              </a:solidFill>
              <a:latin typeface="+mj-lt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When relevant data cannot be obtained from these sources, articles and reports will be consulted by performing targeted literature reviews.</a:t>
            </a:r>
          </a:p>
          <a:p>
            <a:endParaRPr lang="en-US" dirty="0">
              <a:solidFill>
                <a:schemeClr val="tx1"/>
              </a:solidFill>
              <a:latin typeface="+mj-lt"/>
              <a:ea typeface="Cambria" panose="02040503050406030204" pitchFamily="18" charset="0"/>
            </a:endParaRPr>
          </a:p>
          <a:p>
            <a:endParaRPr lang="en-US" dirty="0">
              <a:solidFill>
                <a:schemeClr val="tx1"/>
              </a:solidFill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8459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9582"/>
            <a:ext cx="8147248" cy="367240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WP2 will focus on estimating the healthcare costs associated with selected cardiovascular diseases in ESC countries at a patient level</a:t>
            </a:r>
          </a:p>
          <a:p>
            <a:pPr lvl="0"/>
            <a:endParaRPr lang="en-US" dirty="0">
              <a:solidFill>
                <a:schemeClr val="tx1"/>
              </a:solidFill>
              <a:latin typeface="+mj-lt"/>
            </a:endParaRPr>
          </a:p>
          <a:p>
            <a:pPr lvl="0"/>
            <a:r>
              <a:rPr lang="en-US" dirty="0">
                <a:solidFill>
                  <a:schemeClr val="tx1"/>
                </a:solidFill>
                <a:latin typeface="+mj-lt"/>
              </a:rPr>
              <a:t>Estimate the healthcare costs of: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Heart Failure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Atrial Fibrillation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+mj-lt"/>
              </a:rPr>
              <a:t>Valvular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Heart Disease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</a:rPr>
              <a:t>Cardiomyopathies in adults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</a:rPr>
              <a:t>Chronic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Ischaemic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Cardiovascular Disease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</a:rPr>
              <a:t>Acute Coronary Syndrome</a:t>
            </a:r>
          </a:p>
          <a:p>
            <a:pPr lvl="0"/>
            <a:endParaRPr lang="en-US" dirty="0">
              <a:solidFill>
                <a:schemeClr val="tx1"/>
              </a:solidFill>
              <a:latin typeface="+mj-lt"/>
            </a:endParaRPr>
          </a:p>
          <a:p>
            <a:pPr lvl="0"/>
            <a:r>
              <a:rPr lang="en-US" b="0" dirty="0">
                <a:solidFill>
                  <a:schemeClr val="tx1"/>
                </a:solidFill>
                <a:latin typeface="+mj-lt"/>
              </a:rPr>
              <a:t>Examine key determinants of variation in treatment pathways, resource utilization and costs within and between countries</a:t>
            </a:r>
          </a:p>
          <a:p>
            <a:pPr lvl="0"/>
            <a:endParaRPr lang="en-US" sz="500" b="0" dirty="0">
              <a:solidFill>
                <a:schemeClr val="tx1"/>
              </a:solidFill>
              <a:latin typeface="+mj-lt"/>
            </a:endParaRPr>
          </a:p>
          <a:p>
            <a:r>
              <a:rPr lang="en-US" b="0" dirty="0">
                <a:solidFill>
                  <a:schemeClr val="tx1"/>
                </a:solidFill>
                <a:latin typeface="+mj-lt"/>
              </a:rPr>
              <a:t>WP2 will be initiated with the estimation of healthcare costs of Heart Failure and Atrial Fibrillation 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79512" y="123478"/>
            <a:ext cx="8229600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008799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+mj-lt"/>
              </a:rPr>
              <a:t>Oxford-ESC </a:t>
            </a:r>
            <a:r>
              <a:rPr lang="en-US" dirty="0" err="1">
                <a:solidFill>
                  <a:srgbClr val="C00000"/>
                </a:solidFill>
                <a:latin typeface="+mj-lt"/>
              </a:rPr>
              <a:t>BoD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: HOW?</a:t>
            </a:r>
            <a:br>
              <a:rPr lang="en-US" dirty="0">
                <a:solidFill>
                  <a:schemeClr val="tx1"/>
                </a:solidFill>
                <a:latin typeface="+mj-lt"/>
              </a:rPr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Methodology – WP2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62208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SC_PPT_Light_160717-16-9-2">
  <a:themeElements>
    <a:clrScheme name="ESC // branding 2017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767B3A73-BDB1-406D-BEA6-C019D56F9B73}" vid="{8F30BE80-8212-41B4-9564-19721BB062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2022</TotalTime>
  <Words>563</Words>
  <Application>Microsoft Office PowerPoint</Application>
  <PresentationFormat>Affichage à l'écran (16:9)</PresentationFormat>
  <Paragraphs>67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ESC_PPT_Light_160717-16-9-2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Oxford-ESC BoD: HOW? Methodology – WP1</vt:lpstr>
      <vt:lpstr>Présentation PowerPoint</vt:lpstr>
    </vt:vector>
  </TitlesOfParts>
  <Company>ESC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sally_collingridge</dc:creator>
  <cp:lastModifiedBy>Firoozeh BAIRAMI</cp:lastModifiedBy>
  <cp:revision>261</cp:revision>
  <dcterms:created xsi:type="dcterms:W3CDTF">2017-07-17T13:28:45Z</dcterms:created>
  <dcterms:modified xsi:type="dcterms:W3CDTF">2022-10-13T17:13:55Z</dcterms:modified>
</cp:coreProperties>
</file>